
<file path=[Content_Types].xml><?xml version="1.0" encoding="utf-8"?>
<Types xmlns="http://schemas.openxmlformats.org/package/2006/content-types">
  <Default Extension="bin" ContentType="image/unknown"/>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66" r:id="rId3"/>
    <p:sldId id="257" r:id="rId4"/>
    <p:sldId id="258" r:id="rId5"/>
    <p:sldId id="259" r:id="rId6"/>
    <p:sldId id="261" r:id="rId7"/>
    <p:sldId id="277" r:id="rId8"/>
    <p:sldId id="280" r:id="rId9"/>
    <p:sldId id="281" r:id="rId10"/>
    <p:sldId id="282" r:id="rId11"/>
    <p:sldId id="263" r:id="rId12"/>
    <p:sldId id="267" r:id="rId13"/>
    <p:sldId id="260" r:id="rId14"/>
    <p:sldId id="269" r:id="rId15"/>
    <p:sldId id="271" r:id="rId16"/>
    <p:sldId id="270" r:id="rId17"/>
    <p:sldId id="279" r:id="rId18"/>
    <p:sldId id="268" r:id="rId19"/>
    <p:sldId id="275" r:id="rId20"/>
    <p:sldId id="278" r:id="rId21"/>
    <p:sldId id="264" r:id="rId22"/>
    <p:sldId id="265" r:id="rId23"/>
  </p:sldIdLst>
  <p:sldSz cx="18288000" cy="10287000"/>
  <p:notesSz cx="6858000" cy="9144000"/>
  <p:embeddedFontLst>
    <p:embeddedFont>
      <p:font typeface="Cooper Hewitt" panose="020B0604020202020204" charset="0"/>
      <p:regular r:id="rId25"/>
    </p:embeddedFont>
    <p:embeddedFont>
      <p:font typeface="Cooper Hewitt Bold" panose="020B0604020202020204" charset="0"/>
      <p:regular r:id="rId26"/>
    </p:embeddedFont>
    <p:embeddedFont>
      <p:font typeface="DM Sans" pitchFamily="2" charset="0"/>
      <p:regular r:id="rId27"/>
      <p:bold r:id="rId28"/>
    </p:embeddedFont>
    <p:embeddedFont>
      <p:font typeface="DM Sans Bold" charset="0"/>
      <p:regular r:id="rId29"/>
    </p:embeddedFont>
    <p:embeddedFont>
      <p:font typeface="Open Sans" panose="020B060603050402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979" autoAdjust="0"/>
  </p:normalViewPr>
  <p:slideViewPr>
    <p:cSldViewPr>
      <p:cViewPr varScale="1">
        <p:scale>
          <a:sx n="47" d="100"/>
          <a:sy n="47"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C61C8-F69C-4315-8334-4063DD74810B}" type="datetimeFigureOut">
              <a:rPr lang="fr-FR" smtClean="0"/>
              <a:t>10/01/2025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FCE3-4975-4D46-B1DE-F1CF2855B014}" type="slidenum">
              <a:rPr lang="fr-FR" smtClean="0"/>
              <a:t>‹#›</a:t>
            </a:fld>
            <a:endParaRPr lang="fr-FR"/>
          </a:p>
        </p:txBody>
      </p:sp>
    </p:spTree>
    <p:extLst>
      <p:ext uri="{BB962C8B-B14F-4D97-AF65-F5344CB8AC3E}">
        <p14:creationId xmlns:p14="http://schemas.microsoft.com/office/powerpoint/2010/main" val="2637968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t>
            </a:r>
            <a:r>
              <a:rPr lang="fr-FR" b="1" dirty="0"/>
              <a:t>SDK</a:t>
            </a:r>
            <a:r>
              <a:rPr lang="fr-FR" dirty="0"/>
              <a:t> (Software </a:t>
            </a:r>
            <a:r>
              <a:rPr lang="fr-FR" dirty="0" err="1"/>
              <a:t>Development</a:t>
            </a:r>
            <a:r>
              <a:rPr lang="fr-FR" dirty="0"/>
              <a:t> Kit), est un ensemble d'outils, de bibliothèques, de documentation et d'exemples de code fournis par un éditeur de logiciel pour permettre aux développeurs de créer des applications qui interagissent avec une plateforme ou un produit spécifique.</a:t>
            </a:r>
          </a:p>
        </p:txBody>
      </p:sp>
      <p:sp>
        <p:nvSpPr>
          <p:cNvPr id="4" name="Espace réservé du numéro de diapositive 3"/>
          <p:cNvSpPr>
            <a:spLocks noGrp="1"/>
          </p:cNvSpPr>
          <p:nvPr>
            <p:ph type="sldNum" sz="quarter" idx="10"/>
          </p:nvPr>
        </p:nvSpPr>
        <p:spPr/>
        <p:txBody>
          <a:bodyPr/>
          <a:lstStyle/>
          <a:p>
            <a:fld id="{891CFCE3-4975-4D46-B1DE-F1CF2855B014}" type="slidenum">
              <a:rPr lang="fr-FR" smtClean="0"/>
              <a:t>18</a:t>
            </a:fld>
            <a:endParaRPr lang="fr-FR"/>
          </a:p>
        </p:txBody>
      </p:sp>
    </p:spTree>
    <p:extLst>
      <p:ext uri="{BB962C8B-B14F-4D97-AF65-F5344CB8AC3E}">
        <p14:creationId xmlns:p14="http://schemas.microsoft.com/office/powerpoint/2010/main" val="162862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1CFCE3-4975-4D46-B1DE-F1CF2855B014}" type="slidenum">
              <a:rPr lang="fr-FR" smtClean="0"/>
              <a:t>19</a:t>
            </a:fld>
            <a:endParaRPr lang="fr-FR"/>
          </a:p>
        </p:txBody>
      </p:sp>
    </p:spTree>
    <p:extLst>
      <p:ext uri="{BB962C8B-B14F-4D97-AF65-F5344CB8AC3E}">
        <p14:creationId xmlns:p14="http://schemas.microsoft.com/office/powerpoint/2010/main" val="253978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1CFCE3-4975-4D46-B1DE-F1CF2855B014}" type="slidenum">
              <a:rPr lang="fr-FR" smtClean="0"/>
              <a:t>20</a:t>
            </a:fld>
            <a:endParaRPr lang="fr-FR"/>
          </a:p>
        </p:txBody>
      </p:sp>
    </p:spTree>
    <p:extLst>
      <p:ext uri="{BB962C8B-B14F-4D97-AF65-F5344CB8AC3E}">
        <p14:creationId xmlns:p14="http://schemas.microsoft.com/office/powerpoint/2010/main" val="393477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bin"/></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2.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sv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8.svg"/><Relationship Id="rId5" Type="http://schemas.openxmlformats.org/officeDocument/2006/relationships/image" Target="../media/image12.svg"/><Relationship Id="rId10" Type="http://schemas.openxmlformats.org/officeDocument/2006/relationships/image" Target="../media/image47.png"/><Relationship Id="rId4" Type="http://schemas.openxmlformats.org/officeDocument/2006/relationships/image" Target="../media/image11.png"/><Relationship Id="rId9"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66840" y="-5010893"/>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1638631" y="299179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Freeform 5"/>
          <p:cNvSpPr/>
          <p:nvPr/>
        </p:nvSpPr>
        <p:spPr>
          <a:xfrm>
            <a:off x="9876330" y="594637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Freeform 6"/>
          <p:cNvSpPr/>
          <p:nvPr/>
        </p:nvSpPr>
        <p:spPr>
          <a:xfrm>
            <a:off x="14797403" y="4234763"/>
            <a:ext cx="2882196" cy="3943304"/>
          </a:xfrm>
          <a:custGeom>
            <a:avLst/>
            <a:gdLst/>
            <a:ahLst/>
            <a:cxnLst/>
            <a:rect l="l" t="t" r="r" b="b"/>
            <a:pathLst>
              <a:path w="2882196" h="3943304">
                <a:moveTo>
                  <a:pt x="0" y="0"/>
                </a:moveTo>
                <a:lnTo>
                  <a:pt x="2882196" y="0"/>
                </a:lnTo>
                <a:lnTo>
                  <a:pt x="2882196" y="3943304"/>
                </a:lnTo>
                <a:lnTo>
                  <a:pt x="0" y="39433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7" name="TextBox 7"/>
          <p:cNvSpPr txBox="1"/>
          <p:nvPr/>
        </p:nvSpPr>
        <p:spPr>
          <a:xfrm>
            <a:off x="2415241" y="2867574"/>
            <a:ext cx="9904619" cy="2042419"/>
          </a:xfrm>
          <a:prstGeom prst="rect">
            <a:avLst/>
          </a:prstGeom>
        </p:spPr>
        <p:txBody>
          <a:bodyPr lIns="0" tIns="0" rIns="0" bIns="0" rtlCol="0" anchor="t">
            <a:spAutoFit/>
          </a:bodyPr>
          <a:lstStyle/>
          <a:p>
            <a:pPr algn="l">
              <a:lnSpc>
                <a:spcPts val="16818"/>
              </a:lnSpc>
            </a:pPr>
            <a:r>
              <a:rPr lang="en-US" sz="12013" b="1" dirty="0">
                <a:solidFill>
                  <a:srgbClr val="343434"/>
                </a:solidFill>
                <a:latin typeface="Cooper Hewitt Bold"/>
                <a:ea typeface="Cooper Hewitt Bold"/>
                <a:cs typeface="Cooper Hewitt Bold"/>
                <a:sym typeface="Cooper Hewitt Bold"/>
              </a:rPr>
              <a:t>CASSANDRA</a:t>
            </a:r>
          </a:p>
        </p:txBody>
      </p:sp>
      <p:sp>
        <p:nvSpPr>
          <p:cNvPr id="8" name="TextBox 8"/>
          <p:cNvSpPr txBox="1"/>
          <p:nvPr/>
        </p:nvSpPr>
        <p:spPr>
          <a:xfrm>
            <a:off x="309614" y="4715081"/>
            <a:ext cx="4876800" cy="2413096"/>
          </a:xfrm>
          <a:prstGeom prst="rect">
            <a:avLst/>
          </a:prstGeom>
        </p:spPr>
        <p:txBody>
          <a:bodyPr wrap="square" lIns="0" tIns="0" rIns="0" bIns="0" rtlCol="0" anchor="t">
            <a:spAutoFit/>
          </a:bodyPr>
          <a:lstStyle/>
          <a:p>
            <a:pPr algn="l">
              <a:lnSpc>
                <a:spcPct val="150000"/>
              </a:lnSpc>
            </a:pPr>
            <a:r>
              <a:rPr lang="en-US" sz="3600" dirty="0" err="1">
                <a:solidFill>
                  <a:srgbClr val="343434"/>
                </a:solidFill>
                <a:latin typeface="Cooper Hewitt"/>
                <a:ea typeface="Cooper Hewitt"/>
                <a:cs typeface="Cooper Hewitt"/>
                <a:sym typeface="Cooper Hewitt"/>
              </a:rPr>
              <a:t>Présentée</a:t>
            </a:r>
            <a:r>
              <a:rPr lang="en-US" sz="3600" b="1" dirty="0">
                <a:solidFill>
                  <a:srgbClr val="343434"/>
                </a:solidFill>
                <a:latin typeface="Cooper Hewitt"/>
                <a:ea typeface="Cooper Hewitt"/>
                <a:cs typeface="Cooper Hewitt"/>
                <a:sym typeface="Cooper Hewitt"/>
              </a:rPr>
              <a:t> par:</a:t>
            </a:r>
          </a:p>
          <a:p>
            <a:pPr algn="l">
              <a:lnSpc>
                <a:spcPct val="150000"/>
              </a:lnSpc>
            </a:pPr>
            <a:r>
              <a:rPr lang="en-US" sz="3600" dirty="0">
                <a:solidFill>
                  <a:srgbClr val="343434"/>
                </a:solidFill>
                <a:latin typeface="Cooper Hewitt"/>
                <a:ea typeface="Cooper Hewitt"/>
                <a:cs typeface="Cooper Hewitt"/>
                <a:sym typeface="Cooper Hewitt"/>
              </a:rPr>
              <a:t>	AYOUB BOUSSAIDI</a:t>
            </a:r>
          </a:p>
          <a:p>
            <a:pPr algn="l">
              <a:lnSpc>
                <a:spcPct val="150000"/>
              </a:lnSpc>
            </a:pPr>
            <a:r>
              <a:rPr lang="en-US" sz="3600" dirty="0">
                <a:solidFill>
                  <a:srgbClr val="343434"/>
                </a:solidFill>
                <a:latin typeface="Cooper Hewitt"/>
                <a:ea typeface="Cooper Hewitt"/>
                <a:cs typeface="Cooper Hewitt"/>
                <a:sym typeface="Cooper Hewitt"/>
              </a:rPr>
              <a:t>           AHMED EL BASRI</a:t>
            </a:r>
          </a:p>
        </p:txBody>
      </p:sp>
      <p:sp>
        <p:nvSpPr>
          <p:cNvPr id="10" name="TextBox 10"/>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1" name="TextBox 11"/>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2" name="TextBox 12"/>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3" name="TextBox 13"/>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9897566" y="8857161"/>
            <a:ext cx="4249103" cy="307777"/>
          </a:xfrm>
          <a:prstGeom prst="rect">
            <a:avLst/>
          </a:prstGeom>
        </p:spPr>
        <p:txBody>
          <a:bodyPr wrap="square" lIns="0" tIns="0" rIns="0" bIns="0" rtlCol="0" anchor="t">
            <a:spAutoFit/>
          </a:bodyPr>
          <a:lstStyle/>
          <a:p>
            <a:pPr algn="just">
              <a:lnSpc>
                <a:spcPts val="2380"/>
              </a:lnSpc>
            </a:pPr>
            <a:r>
              <a:rPr lang="en-US" sz="1700" dirty="0" err="1">
                <a:solidFill>
                  <a:srgbClr val="343434"/>
                </a:solidFill>
                <a:latin typeface="DM Sans"/>
                <a:ea typeface="DM Sans"/>
                <a:cs typeface="DM Sans"/>
                <a:sym typeface="DM Sans"/>
              </a:rPr>
              <a:t>Année</a:t>
            </a:r>
            <a:r>
              <a:rPr lang="en-US" sz="1700" dirty="0">
                <a:solidFill>
                  <a:srgbClr val="343434"/>
                </a:solidFill>
                <a:latin typeface="DM Sans"/>
                <a:ea typeface="DM Sans"/>
                <a:cs typeface="DM Sans"/>
                <a:sym typeface="DM Sans"/>
              </a:rPr>
              <a:t> </a:t>
            </a:r>
            <a:r>
              <a:rPr lang="en-US" sz="1700" dirty="0" err="1">
                <a:solidFill>
                  <a:srgbClr val="343434"/>
                </a:solidFill>
                <a:latin typeface="DM Sans"/>
                <a:ea typeface="DM Sans"/>
                <a:cs typeface="DM Sans"/>
                <a:sym typeface="DM Sans"/>
              </a:rPr>
              <a:t>universitaire</a:t>
            </a:r>
            <a:r>
              <a:rPr lang="en-US" sz="1700" dirty="0">
                <a:solidFill>
                  <a:srgbClr val="343434"/>
                </a:solidFill>
                <a:latin typeface="DM Sans"/>
                <a:ea typeface="DM Sans"/>
                <a:cs typeface="DM Sans"/>
                <a:sym typeface="DM Sans"/>
              </a:rPr>
              <a:t> 2024 - 2025</a:t>
            </a:r>
          </a:p>
        </p:txBody>
      </p:sp>
      <p:sp>
        <p:nvSpPr>
          <p:cNvPr id="15" name="TextBox 15"/>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01</a:t>
            </a:r>
          </a:p>
        </p:txBody>
      </p:sp>
      <p:sp>
        <p:nvSpPr>
          <p:cNvPr id="16" name="TextBox 8"/>
          <p:cNvSpPr txBox="1"/>
          <p:nvPr/>
        </p:nvSpPr>
        <p:spPr>
          <a:xfrm>
            <a:off x="3165164" y="1129721"/>
            <a:ext cx="8626948" cy="1617302"/>
          </a:xfrm>
          <a:prstGeom prst="rect">
            <a:avLst/>
          </a:prstGeom>
        </p:spPr>
        <p:txBody>
          <a:bodyPr lIns="0" tIns="0" rIns="0" bIns="0" rtlCol="0" anchor="t">
            <a:spAutoFit/>
          </a:bodyPr>
          <a:lstStyle/>
          <a:p>
            <a:pPr algn="l">
              <a:lnSpc>
                <a:spcPts val="14649"/>
              </a:lnSpc>
            </a:pPr>
            <a:r>
              <a:rPr lang="en-US" sz="6000" dirty="0">
                <a:solidFill>
                  <a:srgbClr val="343434"/>
                </a:solidFill>
                <a:latin typeface="Cooper Hewitt"/>
                <a:ea typeface="Cooper Hewitt"/>
                <a:cs typeface="Cooper Hewitt"/>
                <a:sym typeface="Cooper Hewitt"/>
              </a:rPr>
              <a:t>Base de données NoSQL</a:t>
            </a:r>
          </a:p>
        </p:txBody>
      </p:sp>
      <p:pic>
        <p:nvPicPr>
          <p:cNvPr id="17" name="Image 16"/>
          <p:cNvPicPr>
            <a:picLocks noChangeAspect="1"/>
          </p:cNvPicPr>
          <p:nvPr/>
        </p:nvPicPr>
        <p:blipFill>
          <a:blip r:embed="rId10"/>
          <a:stretch>
            <a:fillRect/>
          </a:stretch>
        </p:blipFill>
        <p:spPr>
          <a:xfrm>
            <a:off x="-18588" y="17662"/>
            <a:ext cx="3295188" cy="1773038"/>
          </a:xfrm>
          <a:prstGeom prst="rect">
            <a:avLst/>
          </a:prstGeom>
          <a:solidFill>
            <a:schemeClr val="bg2"/>
          </a:solidFill>
        </p:spPr>
      </p:pic>
      <p:sp>
        <p:nvSpPr>
          <p:cNvPr id="3" name="TextBox 8">
            <a:extLst>
              <a:ext uri="{FF2B5EF4-FFF2-40B4-BE49-F238E27FC236}">
                <a16:creationId xmlns:a16="http://schemas.microsoft.com/office/drawing/2014/main" id="{5FF82F61-DE94-286F-CCD9-C6D59EADB50F}"/>
              </a:ext>
            </a:extLst>
          </p:cNvPr>
          <p:cNvSpPr txBox="1"/>
          <p:nvPr/>
        </p:nvSpPr>
        <p:spPr>
          <a:xfrm>
            <a:off x="319143" y="7583735"/>
            <a:ext cx="5252986" cy="2277483"/>
          </a:xfrm>
          <a:prstGeom prst="rect">
            <a:avLst/>
          </a:prstGeom>
        </p:spPr>
        <p:txBody>
          <a:bodyPr wrap="square" lIns="0" tIns="0" rIns="0" bIns="0" rtlCol="0" anchor="t">
            <a:spAutoFit/>
          </a:bodyPr>
          <a:lstStyle/>
          <a:p>
            <a:pPr algn="l">
              <a:lnSpc>
                <a:spcPct val="150000"/>
              </a:lnSpc>
            </a:pPr>
            <a:r>
              <a:rPr lang="en-US" sz="3600" b="1" dirty="0" err="1">
                <a:solidFill>
                  <a:srgbClr val="343434"/>
                </a:solidFill>
                <a:latin typeface="Cooper Hewitt"/>
                <a:ea typeface="Cooper Hewitt"/>
                <a:cs typeface="Cooper Hewitt"/>
                <a:sym typeface="Cooper Hewitt"/>
              </a:rPr>
              <a:t>Encadré</a:t>
            </a:r>
            <a:r>
              <a:rPr lang="en-US" sz="3600" b="1" dirty="0">
                <a:solidFill>
                  <a:srgbClr val="343434"/>
                </a:solidFill>
                <a:latin typeface="Cooper Hewitt"/>
                <a:ea typeface="Cooper Hewitt"/>
                <a:cs typeface="Cooper Hewitt"/>
                <a:sym typeface="Cooper Hewitt"/>
              </a:rPr>
              <a:t> Par :</a:t>
            </a:r>
          </a:p>
          <a:p>
            <a:pPr>
              <a:lnSpc>
                <a:spcPct val="107000"/>
              </a:lnSpc>
              <a:spcAft>
                <a:spcPts val="800"/>
              </a:spcAft>
            </a:pPr>
            <a:r>
              <a:rPr lang="en-US" sz="3600" dirty="0">
                <a:solidFill>
                  <a:srgbClr val="343434"/>
                </a:solidFill>
                <a:latin typeface="Cooper Hewitt"/>
                <a:ea typeface="Cooper Hewitt"/>
                <a:cs typeface="Cooper Hewitt"/>
                <a:sym typeface="Cooper Hewitt"/>
              </a:rPr>
              <a:t>	</a:t>
            </a:r>
            <a:r>
              <a:rPr lang="fr-FR" sz="3600" dirty="0">
                <a:effectLst/>
                <a:latin typeface="Times New Roman" panose="02020603050405020304" pitchFamily="18" charset="0"/>
                <a:ea typeface="Calibri" panose="020F0502020204030204" pitchFamily="34" charset="0"/>
                <a:cs typeface="Arial" panose="020B0604020202020204" pitchFamily="34" charset="0"/>
              </a:rPr>
              <a:t>Mr. Dahmani Soufiane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50000"/>
              </a:lnSpc>
            </a:pPr>
            <a:endParaRPr lang="en-US" sz="3600" dirty="0">
              <a:solidFill>
                <a:srgbClr val="343434"/>
              </a:solidFill>
              <a:latin typeface="Cooper Hewitt"/>
              <a:ea typeface="Cooper Hewitt"/>
              <a:cs typeface="Cooper Hewitt"/>
              <a:sym typeface="Cooper Hewi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C536CE19-C5A3-0CBF-2575-4C859B1F704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2FAE502-F9CA-F03D-3C51-CA0881DF9AE3}"/>
              </a:ext>
            </a:extLst>
          </p:cNvPr>
          <p:cNvSpPr txBox="1"/>
          <p:nvPr/>
        </p:nvSpPr>
        <p:spPr>
          <a:xfrm>
            <a:off x="2819400" y="1399103"/>
            <a:ext cx="8773524" cy="1020985"/>
          </a:xfrm>
          <a:prstGeom prst="rect">
            <a:avLst/>
          </a:prstGeom>
        </p:spPr>
        <p:txBody>
          <a:bodyPr wrap="square" lIns="0" tIns="0" rIns="0" bIns="0" rtlCol="0" anchor="t">
            <a:spAutoFit/>
          </a:bodyPr>
          <a:lstStyle/>
          <a:p>
            <a:pPr>
              <a:lnSpc>
                <a:spcPts val="8400"/>
              </a:lnSpc>
            </a:pPr>
            <a:r>
              <a:rPr lang="fr-FR" sz="6000" dirty="0">
                <a:latin typeface="Cooper Hewitt Bold" panose="020B0604020202020204" charset="0"/>
                <a:ea typeface="Cooper Hewitt Bold" panose="020B0604020202020204" charset="0"/>
              </a:rPr>
              <a:t>Théorème CAP</a:t>
            </a:r>
            <a:endParaRPr lang="en-US" sz="6000" b="1" dirty="0">
              <a:solidFill>
                <a:srgbClr val="343434"/>
              </a:solidFill>
              <a:latin typeface="Cooper Hewitt Bold" panose="020B0604020202020204" charset="0"/>
              <a:ea typeface="Cooper Hewitt Bold" panose="020B0604020202020204" charset="0"/>
              <a:cs typeface="Cooper Hewitt Bold"/>
              <a:sym typeface="Cooper Hewitt Bold"/>
            </a:endParaRPr>
          </a:p>
        </p:txBody>
      </p:sp>
      <p:sp>
        <p:nvSpPr>
          <p:cNvPr id="9" name="TextBox 9">
            <a:extLst>
              <a:ext uri="{FF2B5EF4-FFF2-40B4-BE49-F238E27FC236}">
                <a16:creationId xmlns:a16="http://schemas.microsoft.com/office/drawing/2014/main" id="{7EE29C09-63DE-950F-789F-0ACF5A7DF6E3}"/>
              </a:ext>
            </a:extLst>
          </p:cNvPr>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a:extLst>
              <a:ext uri="{FF2B5EF4-FFF2-40B4-BE49-F238E27FC236}">
                <a16:creationId xmlns:a16="http://schemas.microsoft.com/office/drawing/2014/main" id="{F4D737D2-A95B-6841-C8C1-797F5F4706AB}"/>
              </a:ext>
            </a:extLst>
          </p:cNvPr>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a:extLst>
              <a:ext uri="{FF2B5EF4-FFF2-40B4-BE49-F238E27FC236}">
                <a16:creationId xmlns:a16="http://schemas.microsoft.com/office/drawing/2014/main" id="{859D7B04-E060-05C7-FC82-53EF424B3D82}"/>
              </a:ext>
            </a:extLst>
          </p:cNvPr>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a:extLst>
              <a:ext uri="{FF2B5EF4-FFF2-40B4-BE49-F238E27FC236}">
                <a16:creationId xmlns:a16="http://schemas.microsoft.com/office/drawing/2014/main" id="{A908201E-248E-E07D-127C-47EC17FE61CF}"/>
              </a:ext>
            </a:extLst>
          </p:cNvPr>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a:extLst>
              <a:ext uri="{FF2B5EF4-FFF2-40B4-BE49-F238E27FC236}">
                <a16:creationId xmlns:a16="http://schemas.microsoft.com/office/drawing/2014/main" id="{6BF87C21-2798-0119-4D16-A056C3932CC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10</a:t>
            </a:r>
          </a:p>
        </p:txBody>
      </p:sp>
      <p:sp>
        <p:nvSpPr>
          <p:cNvPr id="4" name="TextBox 3">
            <a:extLst>
              <a:ext uri="{FF2B5EF4-FFF2-40B4-BE49-F238E27FC236}">
                <a16:creationId xmlns:a16="http://schemas.microsoft.com/office/drawing/2014/main" id="{F50C2458-0F68-AA6D-5ED5-3627B0A737C6}"/>
              </a:ext>
            </a:extLst>
          </p:cNvPr>
          <p:cNvSpPr txBox="1"/>
          <p:nvPr/>
        </p:nvSpPr>
        <p:spPr>
          <a:xfrm>
            <a:off x="1028700" y="2596155"/>
            <a:ext cx="15163800" cy="5932137"/>
          </a:xfrm>
          <a:prstGeom prst="rect">
            <a:avLst/>
          </a:prstGeom>
          <a:noFill/>
        </p:spPr>
        <p:txBody>
          <a:bodyPr wrap="square" rtlCol="0">
            <a:spAutoFit/>
          </a:bodyPr>
          <a:lstStyle/>
          <a:p>
            <a:pPr>
              <a:lnSpc>
                <a:spcPct val="150000"/>
              </a:lnSpc>
            </a:pPr>
            <a:r>
              <a:rPr lang="fr-FR" sz="3200" dirty="0"/>
              <a:t>En fait, c’est un problème de fond. Dans tout système de données, il est impossible d’avoir simultanément : </a:t>
            </a:r>
          </a:p>
          <a:p>
            <a:pPr marL="457200" indent="-576000">
              <a:lnSpc>
                <a:spcPct val="150000"/>
              </a:lnSpc>
              <a:buFont typeface="Wingdings" panose="05000000000000000000" pitchFamily="2" charset="2"/>
              <a:buChar char="v"/>
            </a:pPr>
            <a:r>
              <a:rPr lang="fr-FR" sz="3200" dirty="0"/>
              <a:t>la cohérence (</a:t>
            </a:r>
            <a:r>
              <a:rPr lang="fr-FR" sz="3200" dirty="0" err="1"/>
              <a:t>Consistency</a:t>
            </a:r>
            <a:r>
              <a:rPr lang="fr-FR" sz="3200" dirty="0"/>
              <a:t>) : les clients lisent tous la même valeur au même moment, </a:t>
            </a:r>
          </a:p>
          <a:p>
            <a:pPr marL="457200" indent="-576000">
              <a:lnSpc>
                <a:spcPct val="150000"/>
              </a:lnSpc>
              <a:buFont typeface="Wingdings" panose="05000000000000000000" pitchFamily="2" charset="2"/>
              <a:buChar char="v"/>
            </a:pPr>
            <a:r>
              <a:rPr lang="fr-FR" sz="3200" dirty="0"/>
              <a:t>la disponibilité (</a:t>
            </a:r>
            <a:r>
              <a:rPr lang="fr-FR" sz="3200" dirty="0" err="1"/>
              <a:t>Availability</a:t>
            </a:r>
            <a:r>
              <a:rPr lang="fr-FR" sz="3200" dirty="0"/>
              <a:t>) : les données peuvent être lues et écrites à tout moment,</a:t>
            </a:r>
          </a:p>
          <a:p>
            <a:pPr marL="457200" indent="-576000">
              <a:lnSpc>
                <a:spcPct val="150000"/>
              </a:lnSpc>
              <a:buFont typeface="Wingdings" panose="05000000000000000000" pitchFamily="2" charset="2"/>
              <a:buChar char="v"/>
            </a:pPr>
            <a:r>
              <a:rPr lang="fr-FR" sz="3200" dirty="0"/>
              <a:t> la résistance aux Partitions : les données peuvent être distribuées et résister à des pannes de communication entre machines. </a:t>
            </a:r>
          </a:p>
          <a:p>
            <a:pPr>
              <a:lnSpc>
                <a:spcPct val="150000"/>
              </a:lnSpc>
            </a:pPr>
            <a:r>
              <a:rPr lang="fr-FR" sz="3200" dirty="0"/>
              <a:t>Chaque système privilégie deux de ces critères. Par exemple les SGBD SQL ne garantissent que le couple CA, Cassandra privilégie AP, et HBase uniquement CP. </a:t>
            </a:r>
            <a:endParaRPr lang="fr-FR" sz="3200" dirty="0">
              <a:latin typeface="DM Sans" pitchFamily="2" charset="0"/>
            </a:endParaRPr>
          </a:p>
        </p:txBody>
      </p:sp>
    </p:spTree>
    <p:extLst>
      <p:ext uri="{BB962C8B-B14F-4D97-AF65-F5344CB8AC3E}">
        <p14:creationId xmlns:p14="http://schemas.microsoft.com/office/powerpoint/2010/main" val="424177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1511579" y="1784437"/>
            <a:ext cx="6034097" cy="6718124"/>
          </a:xfrm>
          <a:custGeom>
            <a:avLst/>
            <a:gdLst/>
            <a:ahLst/>
            <a:cxnLst/>
            <a:rect l="l" t="t" r="r" b="b"/>
            <a:pathLst>
              <a:path w="6034097" h="6718124">
                <a:moveTo>
                  <a:pt x="0" y="0"/>
                </a:moveTo>
                <a:lnTo>
                  <a:pt x="6034097" y="0"/>
                </a:lnTo>
                <a:lnTo>
                  <a:pt x="6034097" y="6718124"/>
                </a:lnTo>
                <a:lnTo>
                  <a:pt x="0" y="6718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p:cNvSpPr txBox="1"/>
          <p:nvPr/>
        </p:nvSpPr>
        <p:spPr>
          <a:xfrm>
            <a:off x="1028700" y="2403571"/>
            <a:ext cx="7072639" cy="1020985"/>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Definition mot </a:t>
            </a:r>
            <a:r>
              <a:rPr lang="en-US" sz="6000" b="1" dirty="0" err="1">
                <a:solidFill>
                  <a:srgbClr val="343434"/>
                </a:solidFill>
                <a:latin typeface="Cooper Hewitt Bold"/>
                <a:ea typeface="Cooper Hewitt Bold"/>
                <a:cs typeface="Cooper Hewitt Bold"/>
                <a:sym typeface="Cooper Hewitt Bold"/>
              </a:rPr>
              <a:t>clé</a:t>
            </a:r>
            <a:endParaRPr lang="en-US" sz="6000" b="1" dirty="0">
              <a:solidFill>
                <a:srgbClr val="343434"/>
              </a:solidFill>
              <a:latin typeface="Cooper Hewitt Bold"/>
              <a:ea typeface="Cooper Hewitt Bold"/>
              <a:cs typeface="Cooper Hewitt Bold"/>
              <a:sym typeface="Cooper Hewitt Bold"/>
            </a:endParaRPr>
          </a:p>
        </p:txBody>
      </p:sp>
      <p:sp>
        <p:nvSpPr>
          <p:cNvPr id="7" name="TextBox 7"/>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8" name="TextBox 8"/>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2" name="TextBox 12"/>
          <p:cNvSpPr txBox="1"/>
          <p:nvPr/>
        </p:nvSpPr>
        <p:spPr>
          <a:xfrm>
            <a:off x="772804" y="3846234"/>
            <a:ext cx="10603525" cy="6032421"/>
          </a:xfrm>
          <a:prstGeom prst="rect">
            <a:avLst/>
          </a:prstGeom>
        </p:spPr>
        <p:txBody>
          <a:bodyPr wrap="square" lIns="0" tIns="0" rIns="0" bIns="0" rtlCol="0" anchor="t">
            <a:spAutoFit/>
          </a:bodyPr>
          <a:lstStyle/>
          <a:p>
            <a:pPr algn="just"/>
            <a:r>
              <a:rPr lang="fr-FR" sz="2800" b="1" dirty="0" err="1">
                <a:solidFill>
                  <a:srgbClr val="343434"/>
                </a:solidFill>
                <a:latin typeface="DM Sans"/>
                <a:ea typeface="DM Sans"/>
                <a:cs typeface="DM Sans"/>
                <a:sym typeface="DM Sans"/>
              </a:rPr>
              <a:t>Replica</a:t>
            </a:r>
            <a:r>
              <a:rPr lang="fr-FR" sz="2800" b="1" dirty="0">
                <a:solidFill>
                  <a:srgbClr val="343434"/>
                </a:solidFill>
                <a:latin typeface="DM Sans"/>
                <a:ea typeface="DM Sans"/>
                <a:cs typeface="DM Sans"/>
                <a:sym typeface="DM Sans"/>
              </a:rPr>
              <a:t> :</a:t>
            </a:r>
            <a:r>
              <a:rPr lang="fr-FR" sz="2800" dirty="0">
                <a:solidFill>
                  <a:srgbClr val="343434"/>
                </a:solidFill>
                <a:latin typeface="DM Sans"/>
                <a:ea typeface="DM Sans"/>
                <a:cs typeface="DM Sans"/>
                <a:sym typeface="DM Sans"/>
              </a:rPr>
              <a:t>Une réplique est une copie d'une donnée stockée sur plusieurs nœuds dans le cluster.</a:t>
            </a:r>
            <a:endParaRPr lang="en-US" sz="2800" dirty="0">
              <a:solidFill>
                <a:srgbClr val="343434"/>
              </a:solidFill>
              <a:latin typeface="DM Sans"/>
              <a:ea typeface="DM Sans"/>
              <a:cs typeface="DM Sans"/>
              <a:sym typeface="DM Sans"/>
            </a:endParaRPr>
          </a:p>
          <a:p>
            <a:pPr algn="just"/>
            <a:endParaRPr lang="en-US" sz="2800" dirty="0">
              <a:solidFill>
                <a:srgbClr val="343434"/>
              </a:solidFill>
              <a:latin typeface="DM Sans"/>
              <a:ea typeface="DM Sans"/>
              <a:cs typeface="DM Sans"/>
              <a:sym typeface="DM Sans"/>
            </a:endParaRPr>
          </a:p>
          <a:p>
            <a:pPr algn="just"/>
            <a:r>
              <a:rPr lang="fr-FR" sz="2800" b="1" dirty="0">
                <a:solidFill>
                  <a:srgbClr val="343434"/>
                </a:solidFill>
                <a:latin typeface="DM Sans"/>
                <a:ea typeface="DM Sans"/>
                <a:cs typeface="DM Sans"/>
                <a:sym typeface="DM Sans"/>
              </a:rPr>
              <a:t>Cluster: </a:t>
            </a:r>
            <a:r>
              <a:rPr lang="fr-FR" sz="2800" dirty="0">
                <a:solidFill>
                  <a:srgbClr val="343434"/>
                </a:solidFill>
                <a:latin typeface="DM Sans"/>
                <a:ea typeface="DM Sans"/>
                <a:cs typeface="DM Sans"/>
                <a:sym typeface="DM Sans"/>
              </a:rPr>
              <a:t>Un cluster Cassandra est un ensemble de nœuds (serveurs) interconnectés qui travaillent ensemble pour gérer et stocker les données.</a:t>
            </a:r>
          </a:p>
          <a:p>
            <a:pPr algn="just"/>
            <a:endParaRPr lang="fr-FR" sz="2800" dirty="0">
              <a:solidFill>
                <a:srgbClr val="343434"/>
              </a:solidFill>
              <a:latin typeface="DM Sans"/>
              <a:ea typeface="DM Sans"/>
              <a:cs typeface="DM Sans"/>
              <a:sym typeface="DM Sans"/>
            </a:endParaRPr>
          </a:p>
          <a:p>
            <a:pPr algn="just"/>
            <a:r>
              <a:rPr lang="fr-FR" sz="2800" b="1" dirty="0">
                <a:solidFill>
                  <a:srgbClr val="343434"/>
                </a:solidFill>
                <a:latin typeface="DM Sans"/>
                <a:ea typeface="DM Sans"/>
                <a:cs typeface="DM Sans"/>
                <a:sym typeface="DM Sans"/>
              </a:rPr>
              <a:t>Partition Key: </a:t>
            </a:r>
            <a:r>
              <a:rPr lang="fr-FR" sz="2800" dirty="0">
                <a:solidFill>
                  <a:srgbClr val="343434"/>
                </a:solidFill>
                <a:latin typeface="DM Sans"/>
                <a:ea typeface="DM Sans"/>
                <a:cs typeface="DM Sans"/>
                <a:sym typeface="DM Sans"/>
              </a:rPr>
              <a:t>La clé de partition est utilisée pour déterminer sur quel nœud du cluster Cassandra une donnée sera stockée.</a:t>
            </a:r>
          </a:p>
          <a:p>
            <a:pPr algn="just"/>
            <a:endParaRPr lang="fr-FR" sz="2800" dirty="0">
              <a:solidFill>
                <a:srgbClr val="343434"/>
              </a:solidFill>
              <a:latin typeface="DM Sans"/>
              <a:ea typeface="DM Sans"/>
              <a:cs typeface="DM Sans"/>
              <a:sym typeface="DM Sans"/>
            </a:endParaRPr>
          </a:p>
          <a:p>
            <a:pPr algn="just"/>
            <a:r>
              <a:rPr lang="fr-FR" sz="2800" b="1" dirty="0">
                <a:solidFill>
                  <a:srgbClr val="343434"/>
                </a:solidFill>
                <a:latin typeface="DM Sans"/>
                <a:ea typeface="DM Sans"/>
                <a:cs typeface="DM Sans"/>
                <a:sym typeface="DM Sans"/>
              </a:rPr>
              <a:t>CQL (Cassandra </a:t>
            </a:r>
            <a:r>
              <a:rPr lang="fr-FR" sz="2800" b="1" dirty="0" err="1">
                <a:solidFill>
                  <a:srgbClr val="343434"/>
                </a:solidFill>
                <a:latin typeface="DM Sans"/>
                <a:ea typeface="DM Sans"/>
                <a:cs typeface="DM Sans"/>
                <a:sym typeface="DM Sans"/>
              </a:rPr>
              <a:t>Query</a:t>
            </a:r>
            <a:r>
              <a:rPr lang="fr-FR" sz="2800" b="1" dirty="0">
                <a:solidFill>
                  <a:srgbClr val="343434"/>
                </a:solidFill>
                <a:latin typeface="DM Sans"/>
                <a:ea typeface="DM Sans"/>
                <a:cs typeface="DM Sans"/>
                <a:sym typeface="DM Sans"/>
              </a:rPr>
              <a:t> </a:t>
            </a:r>
            <a:r>
              <a:rPr lang="fr-FR" sz="2800" b="1" dirty="0" err="1">
                <a:solidFill>
                  <a:srgbClr val="343434"/>
                </a:solidFill>
                <a:latin typeface="DM Sans"/>
                <a:ea typeface="DM Sans"/>
                <a:cs typeface="DM Sans"/>
                <a:sym typeface="DM Sans"/>
              </a:rPr>
              <a:t>Language</a:t>
            </a:r>
            <a:r>
              <a:rPr lang="fr-FR" sz="2800" b="1" dirty="0">
                <a:solidFill>
                  <a:srgbClr val="343434"/>
                </a:solidFill>
                <a:latin typeface="DM Sans"/>
                <a:ea typeface="DM Sans"/>
                <a:cs typeface="DM Sans"/>
                <a:sym typeface="DM Sans"/>
              </a:rPr>
              <a:t>):</a:t>
            </a:r>
            <a:r>
              <a:rPr lang="fr-FR" sz="2800" dirty="0">
                <a:solidFill>
                  <a:srgbClr val="343434"/>
                </a:solidFill>
                <a:latin typeface="DM Sans"/>
                <a:ea typeface="DM Sans"/>
                <a:cs typeface="DM Sans"/>
                <a:sym typeface="DM Sans"/>
              </a:rPr>
              <a:t>CQL est un langage de requête similaire au SQL, utilisé pour interagir avec Cassandra. Il permet de créer, insérer, mettre à jour, supprimer et interroger des données dans une base Cassandra</a:t>
            </a:r>
            <a:endParaRPr lang="en-US" sz="2800" dirty="0">
              <a:solidFill>
                <a:srgbClr val="343434"/>
              </a:solidFill>
              <a:latin typeface="DM Sans"/>
              <a:ea typeface="DM Sans"/>
              <a:cs typeface="DM Sans"/>
              <a:sym typeface="DM Sans"/>
            </a:endParaRPr>
          </a:p>
        </p:txBody>
      </p:sp>
      <p:sp>
        <p:nvSpPr>
          <p:cNvPr id="13" name="TextBox 13"/>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57200" y="-432945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715951" y="348997"/>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2623534" y="1865419"/>
            <a:ext cx="4132897" cy="6143495"/>
          </a:xfrm>
          <a:custGeom>
            <a:avLst/>
            <a:gdLst/>
            <a:ahLst/>
            <a:cxnLst/>
            <a:rect l="l" t="t" r="r" b="b"/>
            <a:pathLst>
              <a:path w="4132897" h="6143495">
                <a:moveTo>
                  <a:pt x="0" y="0"/>
                </a:moveTo>
                <a:lnTo>
                  <a:pt x="4132897" y="0"/>
                </a:lnTo>
                <a:lnTo>
                  <a:pt x="4132897" y="6143495"/>
                </a:lnTo>
                <a:lnTo>
                  <a:pt x="0" y="6143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9884148" y="2953564"/>
            <a:ext cx="3102858" cy="5004610"/>
          </a:xfrm>
          <a:custGeom>
            <a:avLst/>
            <a:gdLst/>
            <a:ahLst/>
            <a:cxnLst/>
            <a:rect l="l" t="t" r="r" b="b"/>
            <a:pathLst>
              <a:path w="3102858" h="5004610">
                <a:moveTo>
                  <a:pt x="0" y="0"/>
                </a:moveTo>
                <a:lnTo>
                  <a:pt x="3102858" y="0"/>
                </a:lnTo>
                <a:lnTo>
                  <a:pt x="3102858" y="5004610"/>
                </a:lnTo>
                <a:lnTo>
                  <a:pt x="0" y="50046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TextBox 6"/>
          <p:cNvSpPr txBox="1"/>
          <p:nvPr/>
        </p:nvSpPr>
        <p:spPr>
          <a:xfrm>
            <a:off x="465203" y="1453519"/>
            <a:ext cx="12271621" cy="1020985"/>
          </a:xfrm>
          <a:prstGeom prst="rect">
            <a:avLst/>
          </a:prstGeom>
        </p:spPr>
        <p:txBody>
          <a:bodyPr wrap="square" lIns="0" tIns="0" rIns="0" bIns="0" rtlCol="0" anchor="t">
            <a:spAutoFit/>
          </a:bodyPr>
          <a:lstStyle/>
          <a:p>
            <a:pPr>
              <a:lnSpc>
                <a:spcPts val="8400"/>
              </a:lnSpc>
            </a:pPr>
            <a:r>
              <a:rPr lang="fr-FR" sz="6000" b="1" dirty="0">
                <a:solidFill>
                  <a:srgbClr val="343434"/>
                </a:solidFill>
                <a:latin typeface="Cooper Hewitt Bold"/>
                <a:ea typeface="Cooper Hewitt Bold"/>
                <a:cs typeface="Cooper Hewitt Bold"/>
                <a:sym typeface="Cooper Hewitt Bold"/>
              </a:rPr>
              <a:t>Installation de Cassandra</a:t>
            </a:r>
          </a:p>
        </p:txBody>
      </p:sp>
      <p:sp>
        <p:nvSpPr>
          <p:cNvPr id="8" name="TextBox 8"/>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12</a:t>
            </a:r>
          </a:p>
        </p:txBody>
      </p:sp>
      <p:sp>
        <p:nvSpPr>
          <p:cNvPr id="31" name="Shape 6"/>
          <p:cNvSpPr/>
          <p:nvPr/>
        </p:nvSpPr>
        <p:spPr>
          <a:xfrm>
            <a:off x="1348402" y="4366271"/>
            <a:ext cx="793790" cy="30480"/>
          </a:xfrm>
          <a:prstGeom prst="roundRect">
            <a:avLst>
              <a:gd name="adj" fmla="val 312558"/>
            </a:avLst>
          </a:prstGeom>
          <a:solidFill>
            <a:srgbClr val="CCBED9"/>
          </a:solidFill>
          <a:ln/>
        </p:spPr>
        <p:txBody>
          <a:bodyPr/>
          <a:lstStyle/>
          <a:p>
            <a:endParaRPr lang="fr-FR"/>
          </a:p>
        </p:txBody>
      </p:sp>
      <p:sp>
        <p:nvSpPr>
          <p:cNvPr id="34" name="Shape 10"/>
          <p:cNvSpPr/>
          <p:nvPr/>
        </p:nvSpPr>
        <p:spPr>
          <a:xfrm>
            <a:off x="1358622" y="5602129"/>
            <a:ext cx="793790" cy="30480"/>
          </a:xfrm>
          <a:prstGeom prst="roundRect">
            <a:avLst>
              <a:gd name="adj" fmla="val 312558"/>
            </a:avLst>
          </a:prstGeom>
          <a:solidFill>
            <a:srgbClr val="CCBED9"/>
          </a:solidFill>
          <a:ln/>
        </p:spPr>
        <p:txBody>
          <a:bodyPr/>
          <a:lstStyle/>
          <a:p>
            <a:endParaRPr lang="fr-FR"/>
          </a:p>
        </p:txBody>
      </p:sp>
      <p:sp>
        <p:nvSpPr>
          <p:cNvPr id="37" name="Shape 14"/>
          <p:cNvSpPr/>
          <p:nvPr/>
        </p:nvSpPr>
        <p:spPr>
          <a:xfrm>
            <a:off x="1225629" y="8261883"/>
            <a:ext cx="793790" cy="30480"/>
          </a:xfrm>
          <a:prstGeom prst="roundRect">
            <a:avLst>
              <a:gd name="adj" fmla="val 312558"/>
            </a:avLst>
          </a:prstGeom>
          <a:solidFill>
            <a:srgbClr val="CCBED9"/>
          </a:solidFill>
          <a:ln/>
        </p:spPr>
        <p:txBody>
          <a:bodyPr/>
          <a:lstStyle/>
          <a:p>
            <a:endParaRPr lang="fr-FR"/>
          </a:p>
        </p:txBody>
      </p:sp>
      <p:sp>
        <p:nvSpPr>
          <p:cNvPr id="38" name="Shape 15"/>
          <p:cNvSpPr/>
          <p:nvPr/>
        </p:nvSpPr>
        <p:spPr>
          <a:xfrm>
            <a:off x="847001" y="8021972"/>
            <a:ext cx="510302" cy="510302"/>
          </a:xfrm>
          <a:prstGeom prst="roundRect">
            <a:avLst>
              <a:gd name="adj" fmla="val 18669"/>
            </a:avLst>
          </a:prstGeom>
          <a:solidFill>
            <a:srgbClr val="E6D8F3"/>
          </a:solidFill>
          <a:ln w="7620">
            <a:solidFill>
              <a:srgbClr val="CCBED9"/>
            </a:solidFill>
            <a:prstDash val="solid"/>
          </a:ln>
        </p:spPr>
        <p:txBody>
          <a:bodyPr/>
          <a:lstStyle/>
          <a:p>
            <a:endParaRPr lang="fr-FR"/>
          </a:p>
        </p:txBody>
      </p:sp>
      <p:sp>
        <p:nvSpPr>
          <p:cNvPr id="39" name="Text 16"/>
          <p:cNvSpPr/>
          <p:nvPr/>
        </p:nvSpPr>
        <p:spPr>
          <a:xfrm>
            <a:off x="1042154" y="8132873"/>
            <a:ext cx="183475"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41" name="Shape 1"/>
          <p:cNvSpPr/>
          <p:nvPr/>
        </p:nvSpPr>
        <p:spPr>
          <a:xfrm>
            <a:off x="1103411" y="4134049"/>
            <a:ext cx="30480" cy="3946565"/>
          </a:xfrm>
          <a:prstGeom prst="roundRect">
            <a:avLst>
              <a:gd name="adj" fmla="val 312558"/>
            </a:avLst>
          </a:prstGeom>
          <a:solidFill>
            <a:srgbClr val="CCBED9"/>
          </a:solidFill>
          <a:ln/>
        </p:spPr>
        <p:txBody>
          <a:bodyPr/>
          <a:lstStyle/>
          <a:p>
            <a:endParaRPr lang="fr-FR"/>
          </a:p>
        </p:txBody>
      </p:sp>
      <p:sp>
        <p:nvSpPr>
          <p:cNvPr id="42" name="Shape 11"/>
          <p:cNvSpPr/>
          <p:nvPr/>
        </p:nvSpPr>
        <p:spPr>
          <a:xfrm>
            <a:off x="847001" y="6632976"/>
            <a:ext cx="510302" cy="510302"/>
          </a:xfrm>
          <a:prstGeom prst="roundRect">
            <a:avLst>
              <a:gd name="adj" fmla="val 18669"/>
            </a:avLst>
          </a:prstGeom>
          <a:solidFill>
            <a:srgbClr val="E6D8F3"/>
          </a:solidFill>
          <a:ln w="7620">
            <a:solidFill>
              <a:srgbClr val="CCBED9"/>
            </a:solidFill>
            <a:prstDash val="solid"/>
          </a:ln>
        </p:spPr>
        <p:txBody>
          <a:bodyPr/>
          <a:lstStyle/>
          <a:p>
            <a:endParaRPr lang="fr-FR"/>
          </a:p>
        </p:txBody>
      </p:sp>
      <p:sp>
        <p:nvSpPr>
          <p:cNvPr id="44" name="Shape 11"/>
          <p:cNvSpPr/>
          <p:nvPr/>
        </p:nvSpPr>
        <p:spPr>
          <a:xfrm>
            <a:off x="878740" y="4102579"/>
            <a:ext cx="510302" cy="510302"/>
          </a:xfrm>
          <a:prstGeom prst="roundRect">
            <a:avLst>
              <a:gd name="adj" fmla="val 18669"/>
            </a:avLst>
          </a:prstGeom>
          <a:solidFill>
            <a:srgbClr val="E6D8F3"/>
          </a:solidFill>
          <a:ln w="7620">
            <a:solidFill>
              <a:srgbClr val="CCBED9"/>
            </a:solidFill>
            <a:prstDash val="solid"/>
          </a:ln>
        </p:spPr>
        <p:txBody>
          <a:bodyPr/>
          <a:lstStyle/>
          <a:p>
            <a:endParaRPr lang="fr-FR"/>
          </a:p>
        </p:txBody>
      </p:sp>
      <p:sp>
        <p:nvSpPr>
          <p:cNvPr id="45" name="Shape 11"/>
          <p:cNvSpPr/>
          <p:nvPr/>
        </p:nvSpPr>
        <p:spPr>
          <a:xfrm>
            <a:off x="847001" y="5299580"/>
            <a:ext cx="510302" cy="510302"/>
          </a:xfrm>
          <a:prstGeom prst="roundRect">
            <a:avLst>
              <a:gd name="adj" fmla="val 18669"/>
            </a:avLst>
          </a:prstGeom>
          <a:solidFill>
            <a:srgbClr val="E6D8F3"/>
          </a:solidFill>
          <a:ln w="7620">
            <a:solidFill>
              <a:srgbClr val="CCBED9"/>
            </a:solidFill>
            <a:prstDash val="solid"/>
          </a:ln>
        </p:spPr>
        <p:txBody>
          <a:bodyPr/>
          <a:lstStyle/>
          <a:p>
            <a:endParaRPr lang="fr-FR"/>
          </a:p>
        </p:txBody>
      </p:sp>
      <p:sp>
        <p:nvSpPr>
          <p:cNvPr id="48" name="Shape 6"/>
          <p:cNvSpPr/>
          <p:nvPr/>
        </p:nvSpPr>
        <p:spPr>
          <a:xfrm>
            <a:off x="1348402" y="6848752"/>
            <a:ext cx="793790" cy="30480"/>
          </a:xfrm>
          <a:prstGeom prst="roundRect">
            <a:avLst>
              <a:gd name="adj" fmla="val 312558"/>
            </a:avLst>
          </a:prstGeom>
          <a:solidFill>
            <a:srgbClr val="CCBED9"/>
          </a:solidFill>
          <a:ln/>
        </p:spPr>
        <p:txBody>
          <a:bodyPr/>
          <a:lstStyle/>
          <a:p>
            <a:endParaRPr lang="fr-FR"/>
          </a:p>
        </p:txBody>
      </p:sp>
      <p:sp>
        <p:nvSpPr>
          <p:cNvPr id="52" name="Text 4"/>
          <p:cNvSpPr/>
          <p:nvPr/>
        </p:nvSpPr>
        <p:spPr>
          <a:xfrm>
            <a:off x="1055075" y="5379422"/>
            <a:ext cx="145881" cy="304393"/>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54" name="Text 4"/>
          <p:cNvSpPr/>
          <p:nvPr/>
        </p:nvSpPr>
        <p:spPr>
          <a:xfrm>
            <a:off x="1018180" y="4182421"/>
            <a:ext cx="145881" cy="304393"/>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55" name="Text 4"/>
          <p:cNvSpPr/>
          <p:nvPr/>
        </p:nvSpPr>
        <p:spPr>
          <a:xfrm>
            <a:off x="1042154" y="6735930"/>
            <a:ext cx="145881" cy="304393"/>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56" name="Text 5"/>
          <p:cNvSpPr/>
          <p:nvPr/>
        </p:nvSpPr>
        <p:spPr>
          <a:xfrm>
            <a:off x="2402938" y="4195815"/>
            <a:ext cx="5968722" cy="362903"/>
          </a:xfrm>
          <a:prstGeom prst="rect">
            <a:avLst/>
          </a:prstGeom>
          <a:noFill/>
          <a:ln/>
        </p:spPr>
        <p:txBody>
          <a:bodyPr wrap="none" lIns="0" tIns="0" rIns="0" bIns="0" rtlCol="0" anchor="t"/>
          <a:lstStyle/>
          <a:p>
            <a:pPr marL="0" indent="0" algn="l">
              <a:lnSpc>
                <a:spcPts val="2850"/>
              </a:lnSpc>
              <a:buNone/>
            </a:pPr>
            <a:r>
              <a:rPr lang="en-US" sz="3600" dirty="0"/>
              <a:t>Installation de Docker </a:t>
            </a:r>
          </a:p>
        </p:txBody>
      </p:sp>
      <p:sp>
        <p:nvSpPr>
          <p:cNvPr id="57" name="Text 5"/>
          <p:cNvSpPr/>
          <p:nvPr/>
        </p:nvSpPr>
        <p:spPr>
          <a:xfrm>
            <a:off x="2370452" y="5379422"/>
            <a:ext cx="5968722" cy="362903"/>
          </a:xfrm>
          <a:prstGeom prst="rect">
            <a:avLst/>
          </a:prstGeom>
          <a:noFill/>
          <a:ln/>
        </p:spPr>
        <p:txBody>
          <a:bodyPr wrap="none" lIns="0" tIns="0" rIns="0" bIns="0" rtlCol="0" anchor="t"/>
          <a:lstStyle/>
          <a:p>
            <a:pPr>
              <a:lnSpc>
                <a:spcPts val="2850"/>
              </a:lnSpc>
            </a:pPr>
            <a:r>
              <a:rPr lang="en-US" sz="3600" dirty="0"/>
              <a:t>Creation de </a:t>
            </a:r>
            <a:r>
              <a:rPr lang="en-US" sz="3600" dirty="0" err="1"/>
              <a:t>contenaire</a:t>
            </a:r>
            <a:r>
              <a:rPr lang="en-US" sz="3600" dirty="0"/>
              <a:t> Cassandra</a:t>
            </a:r>
            <a:endParaRPr lang="en-US" sz="1750" dirty="0"/>
          </a:p>
        </p:txBody>
      </p:sp>
      <p:sp>
        <p:nvSpPr>
          <p:cNvPr id="58" name="Text 5"/>
          <p:cNvSpPr/>
          <p:nvPr/>
        </p:nvSpPr>
        <p:spPr>
          <a:xfrm>
            <a:off x="2302559" y="6593594"/>
            <a:ext cx="5968722" cy="362903"/>
          </a:xfrm>
          <a:prstGeom prst="rect">
            <a:avLst/>
          </a:prstGeom>
          <a:noFill/>
          <a:ln/>
        </p:spPr>
        <p:txBody>
          <a:bodyPr wrap="none" lIns="0" tIns="0" rIns="0" bIns="0" rtlCol="0" anchor="t"/>
          <a:lstStyle/>
          <a:p>
            <a:pPr>
              <a:lnSpc>
                <a:spcPts val="2850"/>
              </a:lnSpc>
            </a:pPr>
            <a:r>
              <a:rPr lang="en-US" sz="3600" dirty="0"/>
              <a:t>C</a:t>
            </a:r>
            <a:r>
              <a:rPr lang="fr-FR" sz="3600" dirty="0" err="1"/>
              <a:t>reation</a:t>
            </a:r>
            <a:r>
              <a:rPr lang="fr-FR" sz="3600" dirty="0"/>
              <a:t> du </a:t>
            </a:r>
            <a:r>
              <a:rPr lang="fr-FR" sz="3600" dirty="0" err="1"/>
              <a:t>KeySpace</a:t>
            </a:r>
            <a:endParaRPr lang="en-US" sz="3600" dirty="0"/>
          </a:p>
        </p:txBody>
      </p:sp>
      <p:sp>
        <p:nvSpPr>
          <p:cNvPr id="59" name="Text 5"/>
          <p:cNvSpPr/>
          <p:nvPr/>
        </p:nvSpPr>
        <p:spPr>
          <a:xfrm>
            <a:off x="2285070" y="8033229"/>
            <a:ext cx="5968722" cy="362903"/>
          </a:xfrm>
          <a:prstGeom prst="rect">
            <a:avLst/>
          </a:prstGeom>
          <a:noFill/>
          <a:ln/>
        </p:spPr>
        <p:txBody>
          <a:bodyPr wrap="none" lIns="0" tIns="0" rIns="0" bIns="0" rtlCol="0" anchor="t"/>
          <a:lstStyle/>
          <a:p>
            <a:pPr>
              <a:lnSpc>
                <a:spcPts val="2850"/>
              </a:lnSpc>
            </a:pPr>
            <a:r>
              <a:rPr lang="en-US" sz="3600" dirty="0" err="1"/>
              <a:t>Exemple</a:t>
            </a:r>
            <a:r>
              <a:rPr lang="en-US" sz="3600" dirty="0"/>
              <a:t> de </a:t>
            </a:r>
            <a:r>
              <a:rPr lang="en-US" sz="3600" dirty="0" err="1"/>
              <a:t>requêtes</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Tree>
    <p:extLst>
      <p:ext uri="{BB962C8B-B14F-4D97-AF65-F5344CB8AC3E}">
        <p14:creationId xmlns:p14="http://schemas.microsoft.com/office/powerpoint/2010/main" val="190873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pic>
        <p:nvPicPr>
          <p:cNvPr id="17" name="Image 16"/>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8288000" cy="10287000"/>
          </a:xfrm>
          <a:prstGeom prst="rect">
            <a:avLst/>
          </a:prstGeom>
        </p:spPr>
      </p:pic>
      <p:sp>
        <p:nvSpPr>
          <p:cNvPr id="19" name="Rectangle à coins arrondis 18"/>
          <p:cNvSpPr/>
          <p:nvPr/>
        </p:nvSpPr>
        <p:spPr>
          <a:xfrm>
            <a:off x="11658600" y="5531504"/>
            <a:ext cx="1905000" cy="52639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609600" y="5829300"/>
            <a:ext cx="3212125" cy="8011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8299243" cy="10286999"/>
          </a:xfrm>
          <a:prstGeom prst="rect">
            <a:avLst/>
          </a:prstGeom>
        </p:spPr>
      </p:pic>
      <p:cxnSp>
        <p:nvCxnSpPr>
          <p:cNvPr id="6" name="Straight Arrow Connector 5">
            <a:extLst>
              <a:ext uri="{FF2B5EF4-FFF2-40B4-BE49-F238E27FC236}">
                <a16:creationId xmlns:a16="http://schemas.microsoft.com/office/drawing/2014/main" id="{8AC304C9-144C-446A-2DAD-F4B9D2B47830}"/>
              </a:ext>
            </a:extLst>
          </p:cNvPr>
          <p:cNvCxnSpPr>
            <a:cxnSpLocks/>
          </p:cNvCxnSpPr>
          <p:nvPr/>
        </p:nvCxnSpPr>
        <p:spPr>
          <a:xfrm>
            <a:off x="7467600" y="1583515"/>
            <a:ext cx="2649296" cy="608886"/>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775F53E4-2CF3-51CA-A8DF-1BF2BE7E3CA9}"/>
              </a:ext>
            </a:extLst>
          </p:cNvPr>
          <p:cNvSpPr/>
          <p:nvPr/>
        </p:nvSpPr>
        <p:spPr>
          <a:xfrm>
            <a:off x="0" y="1333142"/>
            <a:ext cx="7210425" cy="4721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65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rcRect/>
          <a:stretch/>
        </p:blipFill>
        <p:spPr>
          <a:xfrm>
            <a:off x="-1" y="0"/>
            <a:ext cx="18288000" cy="10287001"/>
          </a:xfrm>
          <a:prstGeom prst="rect">
            <a:avLst/>
          </a:prstGeom>
        </p:spPr>
      </p:pic>
      <p:sp>
        <p:nvSpPr>
          <p:cNvPr id="5" name="Rectangle 4">
            <a:extLst>
              <a:ext uri="{FF2B5EF4-FFF2-40B4-BE49-F238E27FC236}">
                <a16:creationId xmlns:a16="http://schemas.microsoft.com/office/drawing/2014/main" id="{B2FCF765-5143-C844-10B9-4C1D78DD8266}"/>
              </a:ext>
            </a:extLst>
          </p:cNvPr>
          <p:cNvSpPr/>
          <p:nvPr/>
        </p:nvSpPr>
        <p:spPr>
          <a:xfrm>
            <a:off x="0" y="1333142"/>
            <a:ext cx="13424041" cy="15243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723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rcRect/>
          <a:stretch/>
        </p:blipFill>
        <p:spPr>
          <a:xfrm>
            <a:off x="1" y="0"/>
            <a:ext cx="18288000" cy="10287000"/>
          </a:xfrm>
          <a:prstGeom prst="rect">
            <a:avLst/>
          </a:prstGeom>
        </p:spPr>
      </p:pic>
      <p:sp>
        <p:nvSpPr>
          <p:cNvPr id="5" name="Rectangle 4">
            <a:extLst>
              <a:ext uri="{FF2B5EF4-FFF2-40B4-BE49-F238E27FC236}">
                <a16:creationId xmlns:a16="http://schemas.microsoft.com/office/drawing/2014/main" id="{E23B8286-E733-10AA-5EDB-13BB5B7AC007}"/>
              </a:ext>
            </a:extLst>
          </p:cNvPr>
          <p:cNvSpPr/>
          <p:nvPr/>
        </p:nvSpPr>
        <p:spPr>
          <a:xfrm>
            <a:off x="0" y="647700"/>
            <a:ext cx="11201400" cy="6088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226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13</a:t>
            </a:r>
          </a:p>
        </p:txBody>
      </p:sp>
      <p:sp>
        <p:nvSpPr>
          <p:cNvPr id="13" name="TextBox 7"/>
          <p:cNvSpPr txBox="1"/>
          <p:nvPr/>
        </p:nvSpPr>
        <p:spPr>
          <a:xfrm>
            <a:off x="2668314" y="4991100"/>
            <a:ext cx="12433963" cy="1077218"/>
          </a:xfrm>
          <a:prstGeom prst="rect">
            <a:avLst/>
          </a:prstGeom>
        </p:spPr>
        <p:txBody>
          <a:bodyPr wrap="square" lIns="0" tIns="0" rIns="0" bIns="0" rtlCol="0" anchor="t">
            <a:spAutoFit/>
          </a:bodyPr>
          <a:lstStyle/>
          <a:p>
            <a:pPr algn="ctr">
              <a:lnSpc>
                <a:spcPts val="8400"/>
              </a:lnSpc>
            </a:pPr>
            <a:r>
              <a:rPr lang="en-US" sz="19900" b="1" dirty="0" err="1">
                <a:solidFill>
                  <a:srgbClr val="343434"/>
                </a:solidFill>
                <a:latin typeface="Cooper Hewitt Bold"/>
                <a:ea typeface="Cooper Hewitt Bold"/>
                <a:cs typeface="Cooper Hewitt Bold"/>
                <a:sym typeface="Cooper Hewitt Bold"/>
              </a:rPr>
              <a:t>Pratique</a:t>
            </a:r>
            <a:endParaRPr lang="en-US" sz="19900" b="1" dirty="0">
              <a:solidFill>
                <a:srgbClr val="343434"/>
              </a:solidFill>
              <a:latin typeface="Cooper Hewitt Bold"/>
              <a:ea typeface="Cooper Hewitt Bold"/>
              <a:cs typeface="Cooper Hewitt Bold"/>
              <a:sym typeface="Cooper Hewitt Bold"/>
            </a:endParaRPr>
          </a:p>
        </p:txBody>
      </p:sp>
    </p:spTree>
    <p:extLst>
      <p:ext uri="{BB962C8B-B14F-4D97-AF65-F5344CB8AC3E}">
        <p14:creationId xmlns:p14="http://schemas.microsoft.com/office/powerpoint/2010/main" val="307477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TextBox 7"/>
          <p:cNvSpPr txBox="1"/>
          <p:nvPr/>
        </p:nvSpPr>
        <p:spPr>
          <a:xfrm>
            <a:off x="838200" y="1866900"/>
            <a:ext cx="9339934" cy="2154436"/>
          </a:xfrm>
          <a:prstGeom prst="rect">
            <a:avLst/>
          </a:prstGeom>
        </p:spPr>
        <p:txBody>
          <a:bodyPr wrap="square" lIns="0" tIns="0" rIns="0" bIns="0" rtlCol="0" anchor="t">
            <a:spAutoFit/>
          </a:bodyPr>
          <a:lstStyle/>
          <a:p>
            <a:pPr>
              <a:lnSpc>
                <a:spcPts val="8400"/>
              </a:lnSpc>
            </a:pPr>
            <a:r>
              <a:rPr lang="en-US" sz="6000" b="1" dirty="0" err="1">
                <a:solidFill>
                  <a:srgbClr val="343434"/>
                </a:solidFill>
                <a:latin typeface="Cooper Hewitt Bold"/>
                <a:ea typeface="Cooper Hewitt Bold"/>
                <a:cs typeface="Cooper Hewitt Bold"/>
                <a:sym typeface="Cooper Hewitt Bold"/>
              </a:rPr>
              <a:t>Intégration</a:t>
            </a:r>
            <a:r>
              <a:rPr lang="en-US" sz="6000" b="1" dirty="0">
                <a:solidFill>
                  <a:srgbClr val="343434"/>
                </a:solidFill>
                <a:latin typeface="Cooper Hewitt Bold"/>
                <a:ea typeface="Cooper Hewitt Bold"/>
                <a:cs typeface="Cooper Hewitt Bold"/>
                <a:sym typeface="Cooper Hewitt Bold"/>
              </a:rPr>
              <a:t> de Cassandra</a:t>
            </a:r>
          </a:p>
          <a:p>
            <a:pPr algn="l">
              <a:lnSpc>
                <a:spcPts val="8400"/>
              </a:lnSpc>
            </a:pPr>
            <a:endParaRPr lang="en-US" sz="6000" b="1" dirty="0">
              <a:solidFill>
                <a:srgbClr val="343434"/>
              </a:solidFill>
              <a:latin typeface="Cooper Hewitt Bold"/>
              <a:ea typeface="Cooper Hewitt Bold"/>
              <a:cs typeface="Cooper Hewitt Bold"/>
              <a:sym typeface="Cooper Hewitt Bold"/>
            </a:endParaRP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pic>
        <p:nvPicPr>
          <p:cNvPr id="18" name="Image 0" descr="preencoded.png"/>
          <p:cNvPicPr>
            <a:picLocks noChangeAspect="1"/>
          </p:cNvPicPr>
          <p:nvPr/>
        </p:nvPicPr>
        <p:blipFill>
          <a:blip r:embed="rId7"/>
          <a:stretch>
            <a:fillRect/>
          </a:stretch>
        </p:blipFill>
        <p:spPr>
          <a:xfrm>
            <a:off x="10896600" y="18112"/>
            <a:ext cx="7348468" cy="10268887"/>
          </a:xfrm>
          <a:prstGeom prst="rect">
            <a:avLst/>
          </a:prstGeom>
        </p:spPr>
      </p:pic>
      <p:pic>
        <p:nvPicPr>
          <p:cNvPr id="19" name="Image 1" descr="preencoded.png"/>
          <p:cNvPicPr>
            <a:picLocks noChangeAspect="1"/>
          </p:cNvPicPr>
          <p:nvPr/>
        </p:nvPicPr>
        <p:blipFill>
          <a:blip r:embed="rId8"/>
          <a:stretch>
            <a:fillRect/>
          </a:stretch>
        </p:blipFill>
        <p:spPr>
          <a:xfrm>
            <a:off x="838200" y="3266567"/>
            <a:ext cx="1134070" cy="1814513"/>
          </a:xfrm>
          <a:prstGeom prst="rect">
            <a:avLst/>
          </a:prstGeom>
        </p:spPr>
      </p:pic>
      <p:pic>
        <p:nvPicPr>
          <p:cNvPr id="20" name="Image 2" descr="preencoded.png"/>
          <p:cNvPicPr>
            <a:picLocks noChangeAspect="1"/>
          </p:cNvPicPr>
          <p:nvPr/>
        </p:nvPicPr>
        <p:blipFill>
          <a:blip r:embed="rId9"/>
          <a:stretch>
            <a:fillRect/>
          </a:stretch>
        </p:blipFill>
        <p:spPr>
          <a:xfrm>
            <a:off x="843964" y="5680391"/>
            <a:ext cx="1134070" cy="1814513"/>
          </a:xfrm>
          <a:prstGeom prst="rect">
            <a:avLst/>
          </a:prstGeom>
        </p:spPr>
      </p:pic>
      <p:pic>
        <p:nvPicPr>
          <p:cNvPr id="21" name="Image 3" descr="preencoded.png"/>
          <p:cNvPicPr>
            <a:picLocks noChangeAspect="1"/>
          </p:cNvPicPr>
          <p:nvPr/>
        </p:nvPicPr>
        <p:blipFill>
          <a:blip r:embed="rId10"/>
          <a:stretch>
            <a:fillRect/>
          </a:stretch>
        </p:blipFill>
        <p:spPr>
          <a:xfrm>
            <a:off x="838200" y="8084343"/>
            <a:ext cx="1134070" cy="1814513"/>
          </a:xfrm>
          <a:prstGeom prst="rect">
            <a:avLst/>
          </a:prstGeom>
        </p:spPr>
      </p:pic>
      <p:sp>
        <p:nvSpPr>
          <p:cNvPr id="23" name="Text 1"/>
          <p:cNvSpPr/>
          <p:nvPr/>
        </p:nvSpPr>
        <p:spPr>
          <a:xfrm>
            <a:off x="2612474" y="3266567"/>
            <a:ext cx="3429000"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Langages de programmation</a:t>
            </a:r>
            <a:endParaRPr lang="en-US" sz="2200" dirty="0"/>
          </a:p>
        </p:txBody>
      </p:sp>
      <p:sp>
        <p:nvSpPr>
          <p:cNvPr id="24" name="Text 2"/>
          <p:cNvSpPr/>
          <p:nvPr/>
        </p:nvSpPr>
        <p:spPr>
          <a:xfrm>
            <a:off x="2563995" y="368483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Cassandra prend en charge différents langages de programmation, tels que Java, PHP, ASP.NET et Node.js.</a:t>
            </a:r>
            <a:endParaRPr lang="en-US" sz="1750" dirty="0"/>
          </a:p>
        </p:txBody>
      </p:sp>
      <p:sp>
        <p:nvSpPr>
          <p:cNvPr id="25" name="Text 3"/>
          <p:cNvSpPr/>
          <p:nvPr/>
        </p:nvSpPr>
        <p:spPr>
          <a:xfrm>
            <a:off x="2579995" y="568039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Cadres d'applications</a:t>
            </a:r>
            <a:endParaRPr lang="en-US" sz="2200" dirty="0"/>
          </a:p>
        </p:txBody>
      </p:sp>
      <p:sp>
        <p:nvSpPr>
          <p:cNvPr id="26" name="Text 4"/>
          <p:cNvSpPr/>
          <p:nvPr/>
        </p:nvSpPr>
        <p:spPr>
          <a:xfrm>
            <a:off x="2563995" y="6102935"/>
            <a:ext cx="7598139" cy="1077461"/>
          </a:xfrm>
          <a:prstGeom prst="rect">
            <a:avLst/>
          </a:prstGeom>
          <a:noFill/>
          <a:ln/>
        </p:spPr>
        <p:txBody>
          <a:bodyPr wrap="square" lIns="0" tIns="0" rIns="0" bIns="0" rtlCol="0" anchor="t"/>
          <a:lstStyle/>
          <a:p>
            <a:pPr>
              <a:lnSpc>
                <a:spcPts val="2850"/>
              </a:lnSpc>
            </a:pPr>
            <a:r>
              <a:rPr lang="fr-FR" sz="1750" dirty="0">
                <a:solidFill>
                  <a:srgbClr val="443728"/>
                </a:solidFill>
                <a:latin typeface="Open Sans" pitchFamily="34" charset="0"/>
                <a:ea typeface="Open Sans" pitchFamily="34" charset="-122"/>
                <a:cs typeface="Open Sans" pitchFamily="34" charset="-120"/>
              </a:rPr>
              <a:t>Cassandra s'intègre avec ASP.NET grâce au SDK .NET. Qui prend en charge des fonctionnalités comme les opérations CRUD</a:t>
            </a:r>
            <a:endParaRPr lang="en-US" sz="1750" dirty="0"/>
          </a:p>
        </p:txBody>
      </p:sp>
      <p:sp>
        <p:nvSpPr>
          <p:cNvPr id="27" name="Text 5"/>
          <p:cNvSpPr/>
          <p:nvPr/>
        </p:nvSpPr>
        <p:spPr>
          <a:xfrm>
            <a:off x="2583134" y="80942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API</a:t>
            </a:r>
          </a:p>
        </p:txBody>
      </p:sp>
      <p:sp>
        <p:nvSpPr>
          <p:cNvPr id="28" name="Text 6"/>
          <p:cNvSpPr/>
          <p:nvPr/>
        </p:nvSpPr>
        <p:spPr>
          <a:xfrm>
            <a:off x="2563994" y="8462911"/>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Cassandra offre des API REST et des SDK pour une intégration facile.</a:t>
            </a:r>
            <a:endParaRPr lang="en-US" sz="1750" dirty="0"/>
          </a:p>
        </p:txBody>
      </p:sp>
      <p:sp>
        <p:nvSpPr>
          <p:cNvPr id="4" name="Rectangle 3">
            <a:extLst>
              <a:ext uri="{FF2B5EF4-FFF2-40B4-BE49-F238E27FC236}">
                <a16:creationId xmlns:a16="http://schemas.microsoft.com/office/drawing/2014/main" id="{D53BABCE-91C1-2E23-B2DC-819E87CA4DFC}"/>
              </a:ext>
            </a:extLst>
          </p:cNvPr>
          <p:cNvSpPr/>
          <p:nvPr/>
        </p:nvSpPr>
        <p:spPr>
          <a:xfrm>
            <a:off x="11963400" y="3620897"/>
            <a:ext cx="6082189" cy="9892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96043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TextBox 7"/>
          <p:cNvSpPr txBox="1"/>
          <p:nvPr/>
        </p:nvSpPr>
        <p:spPr>
          <a:xfrm>
            <a:off x="767132" y="2100498"/>
            <a:ext cx="8981336" cy="2098203"/>
          </a:xfrm>
          <a:prstGeom prst="rect">
            <a:avLst/>
          </a:prstGeom>
        </p:spPr>
        <p:txBody>
          <a:bodyPr wrap="square"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Liaison de Cassandra avec  ASP.NET</a:t>
            </a: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sp>
        <p:nvSpPr>
          <p:cNvPr id="16" name="TextBox 16"/>
          <p:cNvSpPr txBox="1"/>
          <p:nvPr/>
        </p:nvSpPr>
        <p:spPr>
          <a:xfrm>
            <a:off x="549440" y="4715685"/>
            <a:ext cx="8442160" cy="1872307"/>
          </a:xfrm>
          <a:prstGeom prst="rect">
            <a:avLst/>
          </a:prstGeom>
        </p:spPr>
        <p:txBody>
          <a:bodyPr wrap="square" lIns="0" tIns="0" rIns="0" bIns="0" rtlCol="0" anchor="t">
            <a:spAutoFit/>
          </a:bodyPr>
          <a:lstStyle/>
          <a:p>
            <a:pPr marL="285750" indent="-285750" algn="just">
              <a:lnSpc>
                <a:spcPts val="2380"/>
              </a:lnSpc>
              <a:buFont typeface="Arial" panose="020B0604020202020204" pitchFamily="34" charset="0"/>
              <a:buChar char="•"/>
            </a:pPr>
            <a:endParaRPr lang="en-US" sz="2800" dirty="0">
              <a:solidFill>
                <a:srgbClr val="343434"/>
              </a:solidFill>
              <a:latin typeface="DM Sans"/>
              <a:ea typeface="DM Sans"/>
              <a:cs typeface="DM Sans"/>
              <a:sym typeface="DM Sans"/>
            </a:endParaRPr>
          </a:p>
          <a:p>
            <a:pPr marL="285750" indent="-285750" algn="just">
              <a:lnSpc>
                <a:spcPts val="2380"/>
              </a:lnSpc>
              <a:buFont typeface="Arial" panose="020B0604020202020204" pitchFamily="34" charset="0"/>
              <a:buChar char="•"/>
            </a:pPr>
            <a:r>
              <a:rPr lang="en-US" sz="2800" dirty="0" err="1">
                <a:solidFill>
                  <a:srgbClr val="343434"/>
                </a:solidFill>
                <a:latin typeface="DM Sans"/>
                <a:ea typeface="DM Sans"/>
                <a:cs typeface="DM Sans"/>
                <a:sym typeface="DM Sans"/>
              </a:rPr>
              <a:t>Création</a:t>
            </a:r>
            <a:r>
              <a:rPr lang="en-US" sz="2800" dirty="0">
                <a:solidFill>
                  <a:srgbClr val="343434"/>
                </a:solidFill>
                <a:latin typeface="DM Sans"/>
                <a:ea typeface="DM Sans"/>
                <a:cs typeface="DM Sans"/>
                <a:sym typeface="DM Sans"/>
              </a:rPr>
              <a:t> du </a:t>
            </a:r>
            <a:r>
              <a:rPr lang="en-US" sz="2800" dirty="0" err="1">
                <a:solidFill>
                  <a:srgbClr val="343434"/>
                </a:solidFill>
                <a:latin typeface="DM Sans"/>
                <a:ea typeface="DM Sans"/>
                <a:cs typeface="DM Sans"/>
                <a:sym typeface="DM Sans"/>
              </a:rPr>
              <a:t>projet</a:t>
            </a:r>
            <a:r>
              <a:rPr lang="en-US" sz="2800" dirty="0">
                <a:solidFill>
                  <a:srgbClr val="343434"/>
                </a:solidFill>
                <a:latin typeface="DM Sans"/>
                <a:ea typeface="DM Sans"/>
                <a:cs typeface="DM Sans"/>
                <a:sym typeface="DM Sans"/>
              </a:rPr>
              <a:t> ASP.NET Core API</a:t>
            </a:r>
          </a:p>
          <a:p>
            <a:pPr marL="285750" indent="-285750" algn="just">
              <a:lnSpc>
                <a:spcPts val="2380"/>
              </a:lnSpc>
              <a:buFont typeface="Arial" panose="020B0604020202020204" pitchFamily="34" charset="0"/>
              <a:buChar char="•"/>
            </a:pPr>
            <a:endParaRPr lang="en-US" sz="2800" dirty="0">
              <a:solidFill>
                <a:srgbClr val="343434"/>
              </a:solidFill>
              <a:latin typeface="DM Sans"/>
              <a:ea typeface="DM Sans"/>
              <a:cs typeface="DM Sans"/>
              <a:sym typeface="DM Sans"/>
            </a:endParaRPr>
          </a:p>
          <a:p>
            <a:pPr marL="285750" indent="-285750" algn="just">
              <a:lnSpc>
                <a:spcPts val="2380"/>
              </a:lnSpc>
              <a:buFont typeface="Arial" panose="020B0604020202020204" pitchFamily="34" charset="0"/>
              <a:buChar char="•"/>
            </a:pPr>
            <a:r>
              <a:rPr lang="en-US" sz="2800" dirty="0">
                <a:solidFill>
                  <a:srgbClr val="343434"/>
                </a:solidFill>
                <a:latin typeface="DM Sans"/>
                <a:ea typeface="DM Sans"/>
                <a:cs typeface="DM Sans"/>
                <a:sym typeface="DM Sans"/>
              </a:rPr>
              <a:t>Installer le package </a:t>
            </a:r>
            <a:r>
              <a:rPr lang="en-US" sz="2800" dirty="0" err="1">
                <a:solidFill>
                  <a:srgbClr val="343434"/>
                </a:solidFill>
                <a:latin typeface="DM Sans"/>
                <a:ea typeface="DM Sans"/>
                <a:cs typeface="DM Sans"/>
                <a:sym typeface="DM Sans"/>
              </a:rPr>
              <a:t>CassandraCSharpDriver</a:t>
            </a:r>
            <a:r>
              <a:rPr lang="en-US" sz="2800" dirty="0">
                <a:solidFill>
                  <a:srgbClr val="343434"/>
                </a:solidFill>
                <a:latin typeface="DM Sans"/>
                <a:ea typeface="DM Sans"/>
                <a:cs typeface="DM Sans"/>
                <a:sym typeface="DM Sans"/>
              </a:rPr>
              <a:t>.</a:t>
            </a:r>
          </a:p>
          <a:p>
            <a:pPr marL="285750" indent="-285750" algn="just">
              <a:lnSpc>
                <a:spcPts val="2380"/>
              </a:lnSpc>
              <a:buFont typeface="Arial" panose="020B0604020202020204" pitchFamily="34" charset="0"/>
              <a:buChar char="•"/>
            </a:pPr>
            <a:endParaRPr lang="en-US" sz="2800" dirty="0">
              <a:solidFill>
                <a:srgbClr val="343434"/>
              </a:solidFill>
              <a:latin typeface="DM Sans"/>
              <a:ea typeface="DM Sans"/>
              <a:cs typeface="DM Sans"/>
              <a:sym typeface="DM Sans"/>
            </a:endParaRPr>
          </a:p>
          <a:p>
            <a:pPr marL="285750" indent="-285750" algn="just">
              <a:lnSpc>
                <a:spcPts val="2380"/>
              </a:lnSpc>
              <a:buFont typeface="Arial" panose="020B0604020202020204" pitchFamily="34" charset="0"/>
              <a:buChar char="•"/>
            </a:pPr>
            <a:endParaRPr lang="en-US" sz="2800" dirty="0">
              <a:solidFill>
                <a:srgbClr val="343434"/>
              </a:solidFill>
              <a:latin typeface="DM Sans"/>
              <a:ea typeface="DM Sans"/>
              <a:cs typeface="DM Sans"/>
              <a:sym typeface="DM Sans"/>
            </a:endParaRPr>
          </a:p>
        </p:txBody>
      </p:sp>
      <p:pic>
        <p:nvPicPr>
          <p:cNvPr id="17" name="Imag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5335" y="36662"/>
            <a:ext cx="7772400" cy="10250338"/>
          </a:xfrm>
          <a:prstGeom prst="rect">
            <a:avLst/>
          </a:prstGeom>
        </p:spPr>
      </p:pic>
    </p:spTree>
    <p:extLst>
      <p:ext uri="{BB962C8B-B14F-4D97-AF65-F5344CB8AC3E}">
        <p14:creationId xmlns:p14="http://schemas.microsoft.com/office/powerpoint/2010/main" val="329573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62000" y="-4152900"/>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TextBox 7"/>
          <p:cNvSpPr txBox="1"/>
          <p:nvPr/>
        </p:nvSpPr>
        <p:spPr>
          <a:xfrm>
            <a:off x="865777" y="311932"/>
            <a:ext cx="9904619" cy="2042419"/>
          </a:xfrm>
          <a:prstGeom prst="rect">
            <a:avLst/>
          </a:prstGeom>
        </p:spPr>
        <p:txBody>
          <a:bodyPr lIns="0" tIns="0" rIns="0" bIns="0" rtlCol="0" anchor="t">
            <a:spAutoFit/>
          </a:bodyPr>
          <a:lstStyle/>
          <a:p>
            <a:pPr algn="l">
              <a:lnSpc>
                <a:spcPts val="16818"/>
              </a:lnSpc>
            </a:pPr>
            <a:r>
              <a:rPr lang="en-US" sz="12013" b="1" dirty="0">
                <a:solidFill>
                  <a:srgbClr val="343434"/>
                </a:solidFill>
                <a:latin typeface="Cooper Hewitt Bold"/>
                <a:ea typeface="Cooper Hewitt Bold"/>
                <a:cs typeface="Cooper Hewitt Bold"/>
                <a:sym typeface="Cooper Hewitt Bold"/>
              </a:rPr>
              <a:t>PLAN</a:t>
            </a:r>
          </a:p>
        </p:txBody>
      </p:sp>
      <p:sp>
        <p:nvSpPr>
          <p:cNvPr id="10" name="TextBox 10"/>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1" name="TextBox 11"/>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2" name="TextBox 12"/>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3" name="TextBox 13"/>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685799" y="2781300"/>
            <a:ext cx="10287001" cy="7133812"/>
          </a:xfrm>
          <a:prstGeom prst="rect">
            <a:avLst/>
          </a:prstGeom>
        </p:spPr>
        <p:txBody>
          <a:bodyPr wrap="square" lIns="0" tIns="0" rIns="0" bIns="0" rtlCol="0" anchor="t">
            <a:spAutoFit/>
          </a:bodyPr>
          <a:lstStyle/>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a:solidFill>
                  <a:srgbClr val="343434"/>
                </a:solidFill>
                <a:latin typeface="DM Sans"/>
                <a:ea typeface="DM Sans"/>
                <a:cs typeface="DM Sans"/>
                <a:sym typeface="DM Sans"/>
              </a:rPr>
              <a:t>Introduction</a:t>
            </a: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err="1">
                <a:solidFill>
                  <a:srgbClr val="343434"/>
                </a:solidFill>
                <a:latin typeface="DM Sans"/>
                <a:ea typeface="DM Sans"/>
                <a:cs typeface="DM Sans"/>
                <a:sym typeface="DM Sans"/>
              </a:rPr>
              <a:t>Caractéristiques</a:t>
            </a:r>
            <a:r>
              <a:rPr lang="en-US" sz="3600" dirty="0">
                <a:solidFill>
                  <a:srgbClr val="343434"/>
                </a:solidFill>
                <a:latin typeface="DM Sans"/>
                <a:ea typeface="DM Sans"/>
                <a:cs typeface="DM Sans"/>
                <a:sym typeface="DM Sans"/>
              </a:rPr>
              <a:t> principals</a:t>
            </a: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err="1">
                <a:solidFill>
                  <a:srgbClr val="343434"/>
                </a:solidFill>
                <a:latin typeface="DM Sans"/>
                <a:ea typeface="DM Sans"/>
                <a:cs typeface="DM Sans"/>
                <a:sym typeface="DM Sans"/>
              </a:rPr>
              <a:t>Avantages</a:t>
            </a:r>
            <a:r>
              <a:rPr lang="en-US" sz="3600" dirty="0">
                <a:solidFill>
                  <a:srgbClr val="343434"/>
                </a:solidFill>
                <a:latin typeface="DM Sans"/>
                <a:ea typeface="DM Sans"/>
                <a:cs typeface="DM Sans"/>
                <a:sym typeface="DM Sans"/>
              </a:rPr>
              <a:t> Cassandra</a:t>
            </a: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a:solidFill>
                  <a:srgbClr val="343434"/>
                </a:solidFill>
                <a:latin typeface="DM Sans"/>
                <a:ea typeface="DM Sans"/>
                <a:cs typeface="DM Sans"/>
                <a:sym typeface="DM Sans"/>
              </a:rPr>
              <a:t>Architecture de Cassandra</a:t>
            </a:r>
          </a:p>
          <a:p>
            <a:pPr algn="just">
              <a:lnSpc>
                <a:spcPts val="2380"/>
              </a:lnSpc>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err="1">
                <a:solidFill>
                  <a:srgbClr val="343434"/>
                </a:solidFill>
                <a:latin typeface="DM Sans"/>
                <a:ea typeface="DM Sans"/>
                <a:cs typeface="DM Sans"/>
                <a:sym typeface="DM Sans"/>
              </a:rPr>
              <a:t>Théorème</a:t>
            </a:r>
            <a:r>
              <a:rPr lang="en-US" sz="3600" dirty="0">
                <a:solidFill>
                  <a:srgbClr val="343434"/>
                </a:solidFill>
                <a:latin typeface="DM Sans"/>
                <a:ea typeface="DM Sans"/>
                <a:cs typeface="DM Sans"/>
                <a:sym typeface="DM Sans"/>
              </a:rPr>
              <a:t> CAP</a:t>
            </a: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err="1">
                <a:solidFill>
                  <a:srgbClr val="343434"/>
                </a:solidFill>
                <a:latin typeface="DM Sans"/>
                <a:ea typeface="DM Sans"/>
                <a:cs typeface="DM Sans"/>
                <a:sym typeface="DM Sans"/>
              </a:rPr>
              <a:t>Fonctionnalités</a:t>
            </a:r>
            <a:r>
              <a:rPr lang="en-US" sz="3600" dirty="0">
                <a:solidFill>
                  <a:srgbClr val="343434"/>
                </a:solidFill>
                <a:latin typeface="DM Sans"/>
                <a:ea typeface="DM Sans"/>
                <a:cs typeface="DM Sans"/>
                <a:sym typeface="DM Sans"/>
              </a:rPr>
              <a:t> </a:t>
            </a:r>
            <a:r>
              <a:rPr lang="en-US" sz="3600" dirty="0" err="1">
                <a:solidFill>
                  <a:srgbClr val="343434"/>
                </a:solidFill>
                <a:latin typeface="DM Sans"/>
                <a:ea typeface="DM Sans"/>
                <a:cs typeface="DM Sans"/>
                <a:sym typeface="DM Sans"/>
              </a:rPr>
              <a:t>clés</a:t>
            </a: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endParaRPr lang="fr-FR"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a:solidFill>
                  <a:srgbClr val="343434"/>
                </a:solidFill>
                <a:latin typeface="DM Sans"/>
                <a:ea typeface="DM Sans"/>
                <a:cs typeface="DM Sans"/>
                <a:sym typeface="DM Sans"/>
              </a:rPr>
              <a:t>Definition mot </a:t>
            </a:r>
            <a:r>
              <a:rPr lang="en-US" sz="3600" dirty="0" err="1">
                <a:solidFill>
                  <a:srgbClr val="343434"/>
                </a:solidFill>
                <a:latin typeface="DM Sans"/>
                <a:ea typeface="DM Sans"/>
                <a:cs typeface="DM Sans"/>
                <a:sym typeface="DM Sans"/>
              </a:rPr>
              <a:t>clé</a:t>
            </a: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a:solidFill>
                  <a:srgbClr val="343434"/>
                </a:solidFill>
                <a:latin typeface="DM Sans"/>
                <a:ea typeface="DM Sans"/>
                <a:cs typeface="DM Sans"/>
                <a:sym typeface="DM Sans"/>
              </a:rPr>
              <a:t>Installation Cassandra</a:t>
            </a:r>
          </a:p>
          <a:p>
            <a:pPr algn="just">
              <a:lnSpc>
                <a:spcPts val="2380"/>
              </a:lnSpc>
            </a:pPr>
            <a:endParaRPr lang="fr-FR"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fr-FR" sz="3600" dirty="0">
                <a:solidFill>
                  <a:srgbClr val="343434"/>
                </a:solidFill>
                <a:latin typeface="DM Sans"/>
                <a:ea typeface="DM Sans"/>
                <a:cs typeface="DM Sans"/>
                <a:sym typeface="DM Sans"/>
              </a:rPr>
              <a:t>Intégration de Cassandra</a:t>
            </a:r>
          </a:p>
          <a:p>
            <a:pPr marL="571500" indent="-571500" algn="just">
              <a:lnSpc>
                <a:spcPts val="2380"/>
              </a:lnSpc>
              <a:buFont typeface="Wingdings" panose="05000000000000000000" pitchFamily="2" charset="2"/>
              <a:buChar char="v"/>
            </a:pPr>
            <a:endParaRPr lang="fr-FR"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fr-FR" sz="3600" dirty="0">
                <a:solidFill>
                  <a:srgbClr val="343434"/>
                </a:solidFill>
                <a:latin typeface="DM Sans"/>
                <a:ea typeface="DM Sans"/>
                <a:cs typeface="DM Sans"/>
                <a:sym typeface="DM Sans"/>
              </a:rPr>
              <a:t>Liaison de Cassandra avec  ASP.NET </a:t>
            </a:r>
            <a:r>
              <a:rPr lang="fr-FR" sz="3600" dirty="0" err="1">
                <a:solidFill>
                  <a:srgbClr val="343434"/>
                </a:solidFill>
                <a:latin typeface="DM Sans"/>
                <a:ea typeface="DM Sans"/>
                <a:cs typeface="DM Sans"/>
                <a:sym typeface="DM Sans"/>
              </a:rPr>
              <a:t>Core</a:t>
            </a:r>
            <a:endParaRPr lang="fr-FR"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endParaRPr lang="en-US" sz="3600" dirty="0">
              <a:solidFill>
                <a:srgbClr val="343434"/>
              </a:solidFill>
              <a:latin typeface="DM Sans"/>
              <a:ea typeface="DM Sans"/>
              <a:cs typeface="DM Sans"/>
              <a:sym typeface="DM Sans"/>
            </a:endParaRPr>
          </a:p>
          <a:p>
            <a:pPr marL="571500" indent="-571500" algn="just">
              <a:lnSpc>
                <a:spcPts val="2380"/>
              </a:lnSpc>
              <a:buFont typeface="Wingdings" panose="05000000000000000000" pitchFamily="2" charset="2"/>
              <a:buChar char="v"/>
            </a:pPr>
            <a:r>
              <a:rPr lang="en-US" sz="3600" dirty="0">
                <a:solidFill>
                  <a:srgbClr val="343434"/>
                </a:solidFill>
                <a:latin typeface="DM Sans"/>
                <a:ea typeface="DM Sans"/>
                <a:cs typeface="DM Sans"/>
                <a:sym typeface="DM Sans"/>
              </a:rPr>
              <a:t>Conclusion</a:t>
            </a:r>
          </a:p>
          <a:p>
            <a:pPr algn="just">
              <a:lnSpc>
                <a:spcPts val="2380"/>
              </a:lnSpc>
            </a:pPr>
            <a:endParaRPr lang="en-US" sz="3600" dirty="0">
              <a:solidFill>
                <a:srgbClr val="343434"/>
              </a:solidFill>
              <a:latin typeface="DM Sans"/>
              <a:ea typeface="DM Sans"/>
              <a:cs typeface="DM Sans"/>
              <a:sym typeface="DM Sans"/>
            </a:endParaRPr>
          </a:p>
        </p:txBody>
      </p:sp>
      <p:sp>
        <p:nvSpPr>
          <p:cNvPr id="15" name="TextBox 15"/>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01</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0"/>
            <a:ext cx="7315200" cy="10287000"/>
          </a:xfrm>
          <a:prstGeom prst="rect">
            <a:avLst/>
          </a:prstGeom>
        </p:spPr>
      </p:pic>
    </p:spTree>
    <p:extLst>
      <p:ext uri="{BB962C8B-B14F-4D97-AF65-F5344CB8AC3E}">
        <p14:creationId xmlns:p14="http://schemas.microsoft.com/office/powerpoint/2010/main" val="22760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TextBox 8"/>
          <p:cNvSpPr txBox="1"/>
          <p:nvPr/>
        </p:nvSpPr>
        <p:spPr>
          <a:xfrm>
            <a:off x="1806338" y="1111346"/>
            <a:ext cx="2841861" cy="261034"/>
          </a:xfrm>
          <a:prstGeom prst="rect">
            <a:avLst/>
          </a:prstGeom>
        </p:spPr>
        <p:txBody>
          <a:bodyPr wrap="square" lIns="0" tIns="0" rIns="0" bIns="0" rtlCol="0" anchor="t">
            <a:spAutoFit/>
          </a:bodyPr>
          <a:lstStyle/>
          <a:p>
            <a:pPr algn="l">
              <a:lnSpc>
                <a:spcPts val="1822"/>
              </a:lnSpc>
            </a:pPr>
            <a:r>
              <a:rPr lang="en-US" sz="2400" b="1" spc="-110" dirty="0" err="1">
                <a:solidFill>
                  <a:srgbClr val="343434"/>
                </a:solidFill>
                <a:latin typeface="DM Sans Bold"/>
                <a:ea typeface="DM Sans Bold"/>
                <a:cs typeface="DM Sans Bold"/>
                <a:sym typeface="DM Sans Bold"/>
              </a:rPr>
              <a:t>AppSettings</a:t>
            </a:r>
            <a:endParaRPr lang="en-US" sz="1804" b="1" spc="-110" dirty="0">
              <a:solidFill>
                <a:srgbClr val="343434"/>
              </a:solidFill>
              <a:latin typeface="DM Sans Bold"/>
              <a:ea typeface="DM Sans Bold"/>
              <a:cs typeface="DM Sans Bold"/>
              <a:sym typeface="DM Sans Bold"/>
            </a:endParaRP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14</a:t>
            </a:r>
          </a:p>
        </p:txBody>
      </p:sp>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p:blipFill>
        <p:spPr>
          <a:xfrm>
            <a:off x="854354" y="2147602"/>
            <a:ext cx="14255896" cy="2612428"/>
          </a:xfrm>
          <a:prstGeom prst="rect">
            <a:avLst/>
          </a:prstGeom>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rcRect/>
          <a:stretch/>
        </p:blipFill>
        <p:spPr>
          <a:xfrm>
            <a:off x="589825" y="5899464"/>
            <a:ext cx="17108347" cy="2061683"/>
          </a:xfrm>
          <a:prstGeom prst="rect">
            <a:avLst/>
          </a:prstGeom>
        </p:spPr>
      </p:pic>
      <p:sp>
        <p:nvSpPr>
          <p:cNvPr id="22" name="TextBox 8"/>
          <p:cNvSpPr txBox="1"/>
          <p:nvPr/>
        </p:nvSpPr>
        <p:spPr>
          <a:xfrm>
            <a:off x="2209800" y="5460568"/>
            <a:ext cx="2841861" cy="261034"/>
          </a:xfrm>
          <a:prstGeom prst="rect">
            <a:avLst/>
          </a:prstGeom>
        </p:spPr>
        <p:txBody>
          <a:bodyPr wrap="square" lIns="0" tIns="0" rIns="0" bIns="0" rtlCol="0" anchor="t">
            <a:spAutoFit/>
          </a:bodyPr>
          <a:lstStyle/>
          <a:p>
            <a:pPr algn="l">
              <a:lnSpc>
                <a:spcPts val="1822"/>
              </a:lnSpc>
            </a:pPr>
            <a:r>
              <a:rPr lang="en-US" sz="2400" b="1" spc="-110" dirty="0" err="1">
                <a:solidFill>
                  <a:srgbClr val="343434"/>
                </a:solidFill>
                <a:latin typeface="DM Sans Bold"/>
                <a:ea typeface="DM Sans Bold"/>
                <a:cs typeface="DM Sans Bold"/>
                <a:sym typeface="DM Sans Bold"/>
              </a:rPr>
              <a:t>Program.cs</a:t>
            </a:r>
            <a:endParaRPr lang="en-US" sz="1804" b="1" spc="-110"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2638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rot="-1440699">
            <a:off x="12867690" y="2176002"/>
            <a:ext cx="3059086" cy="1941129"/>
          </a:xfrm>
          <a:custGeom>
            <a:avLst/>
            <a:gdLst/>
            <a:ahLst/>
            <a:cxnLst/>
            <a:rect l="l" t="t" r="r" b="b"/>
            <a:pathLst>
              <a:path w="3059086" h="1941129">
                <a:moveTo>
                  <a:pt x="0" y="0"/>
                </a:moveTo>
                <a:lnTo>
                  <a:pt x="3059087" y="0"/>
                </a:lnTo>
                <a:lnTo>
                  <a:pt x="3059087" y="1941130"/>
                </a:lnTo>
                <a:lnTo>
                  <a:pt x="0" y="194113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fr-FR"/>
          </a:p>
        </p:txBody>
      </p:sp>
      <p:sp>
        <p:nvSpPr>
          <p:cNvPr id="5" name="Freeform 5"/>
          <p:cNvSpPr/>
          <p:nvPr/>
        </p:nvSpPr>
        <p:spPr>
          <a:xfrm rot="-506387">
            <a:off x="11163103" y="5062686"/>
            <a:ext cx="3160926" cy="3408842"/>
          </a:xfrm>
          <a:custGeom>
            <a:avLst/>
            <a:gdLst/>
            <a:ahLst/>
            <a:cxnLst/>
            <a:rect l="l" t="t" r="r" b="b"/>
            <a:pathLst>
              <a:path w="3160926" h="3408842">
                <a:moveTo>
                  <a:pt x="0" y="0"/>
                </a:moveTo>
                <a:lnTo>
                  <a:pt x="3160926" y="0"/>
                </a:lnTo>
                <a:lnTo>
                  <a:pt x="3160926" y="3408842"/>
                </a:lnTo>
                <a:lnTo>
                  <a:pt x="0" y="340884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fr-FR"/>
          </a:p>
        </p:txBody>
      </p:sp>
      <p:sp>
        <p:nvSpPr>
          <p:cNvPr id="6" name="Freeform 6"/>
          <p:cNvSpPr/>
          <p:nvPr/>
        </p:nvSpPr>
        <p:spPr>
          <a:xfrm rot="1175061">
            <a:off x="15354714" y="4605751"/>
            <a:ext cx="1593550" cy="4114800"/>
          </a:xfrm>
          <a:custGeom>
            <a:avLst/>
            <a:gdLst/>
            <a:ahLst/>
            <a:cxnLst/>
            <a:rect l="l" t="t" r="r" b="b"/>
            <a:pathLst>
              <a:path w="1593550" h="4114800">
                <a:moveTo>
                  <a:pt x="0" y="0"/>
                </a:moveTo>
                <a:lnTo>
                  <a:pt x="1593550" y="0"/>
                </a:lnTo>
                <a:lnTo>
                  <a:pt x="159355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fr-FR"/>
          </a:p>
        </p:txBody>
      </p:sp>
      <p:sp>
        <p:nvSpPr>
          <p:cNvPr id="7" name="TextBox 7"/>
          <p:cNvSpPr txBox="1"/>
          <p:nvPr/>
        </p:nvSpPr>
        <p:spPr>
          <a:xfrm>
            <a:off x="1028700" y="2403571"/>
            <a:ext cx="7072639" cy="1020985"/>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Conclusion</a:t>
            </a: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p:cNvSpPr txBox="1"/>
          <p:nvPr/>
        </p:nvSpPr>
        <p:spPr>
          <a:xfrm>
            <a:off x="894073" y="4244612"/>
            <a:ext cx="10664337" cy="3818994"/>
          </a:xfrm>
          <a:prstGeom prst="rect">
            <a:avLst/>
          </a:prstGeom>
        </p:spPr>
        <p:txBody>
          <a:bodyPr wrap="square" lIns="0" tIns="0" rIns="0" bIns="0" rtlCol="0" anchor="t">
            <a:spAutoFit/>
          </a:bodyPr>
          <a:lstStyle/>
          <a:p>
            <a:pPr algn="just">
              <a:lnSpc>
                <a:spcPct val="150000"/>
              </a:lnSpc>
            </a:pPr>
            <a:r>
              <a:rPr lang="fr-FR" sz="2800" dirty="0">
                <a:solidFill>
                  <a:srgbClr val="343434"/>
                </a:solidFill>
                <a:latin typeface="DM Sans"/>
                <a:ea typeface="DM Sans"/>
                <a:cs typeface="DM Sans"/>
                <a:sym typeface="DM Sans"/>
              </a:rPr>
              <a:t>Cassandra est une base de données NoSQL distribuée et hautement scalable, conçue pour gérer de grands volumes de données sur de nombreux serveurs sans point de défaillance unique. Elle excelle dans des environnements nécessitant une haute disponibilité, des écritures rapides et une scalabilité horizontale. </a:t>
            </a:r>
            <a:endParaRPr lang="en-US" sz="2800" dirty="0">
              <a:solidFill>
                <a:srgbClr val="343434"/>
              </a:solidFill>
              <a:latin typeface="DM Sans"/>
              <a:ea typeface="DM Sans"/>
              <a:cs typeface="DM Sans"/>
              <a:sym typeface="DM Sans"/>
            </a:endParaRPr>
          </a:p>
        </p:txBody>
      </p:sp>
      <p:sp>
        <p:nvSpPr>
          <p:cNvPr id="14" name="TextBox 14"/>
          <p:cNvSpPr txBox="1"/>
          <p:nvPr/>
        </p:nvSpPr>
        <p:spPr>
          <a:xfrm>
            <a:off x="162916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TextBox 4"/>
          <p:cNvSpPr txBox="1"/>
          <p:nvPr/>
        </p:nvSpPr>
        <p:spPr>
          <a:xfrm>
            <a:off x="933983" y="3152569"/>
            <a:ext cx="16420035" cy="3874815"/>
          </a:xfrm>
          <a:prstGeom prst="rect">
            <a:avLst/>
          </a:prstGeom>
        </p:spPr>
        <p:txBody>
          <a:bodyPr lIns="0" tIns="0" rIns="0" bIns="0" rtlCol="0" anchor="t">
            <a:spAutoFit/>
          </a:bodyPr>
          <a:lstStyle/>
          <a:p>
            <a:pPr algn="ctr">
              <a:lnSpc>
                <a:spcPts val="27108"/>
              </a:lnSpc>
            </a:pPr>
            <a:r>
              <a:rPr lang="en-US" sz="19362" b="1">
                <a:solidFill>
                  <a:srgbClr val="343434"/>
                </a:solidFill>
                <a:latin typeface="Cooper Hewitt Bold"/>
                <a:ea typeface="Cooper Hewitt Bold"/>
                <a:cs typeface="Cooper Hewitt Bold"/>
                <a:sym typeface="Cooper Hewitt Bold"/>
              </a:rPr>
              <a:t>THANK YOU</a:t>
            </a:r>
          </a:p>
        </p:txBody>
      </p:sp>
      <p:sp>
        <p:nvSpPr>
          <p:cNvPr id="8" name="Freeform 8"/>
          <p:cNvSpPr/>
          <p:nvPr/>
        </p:nvSpPr>
        <p:spPr>
          <a:xfrm rot="-1354446">
            <a:off x="15843106" y="2606653"/>
            <a:ext cx="1497033" cy="2339114"/>
          </a:xfrm>
          <a:custGeom>
            <a:avLst/>
            <a:gdLst/>
            <a:ahLst/>
            <a:cxnLst/>
            <a:rect l="l" t="t" r="r" b="b"/>
            <a:pathLst>
              <a:path w="1497033" h="2339114">
                <a:moveTo>
                  <a:pt x="0" y="0"/>
                </a:moveTo>
                <a:lnTo>
                  <a:pt x="1497033" y="0"/>
                </a:lnTo>
                <a:lnTo>
                  <a:pt x="1497033" y="2339115"/>
                </a:lnTo>
                <a:lnTo>
                  <a:pt x="0" y="233911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fr-FR"/>
          </a:p>
        </p:txBody>
      </p:sp>
      <p:sp>
        <p:nvSpPr>
          <p:cNvPr id="9" name="Freeform 9"/>
          <p:cNvSpPr/>
          <p:nvPr/>
        </p:nvSpPr>
        <p:spPr>
          <a:xfrm rot="885027">
            <a:off x="5092713" y="2195823"/>
            <a:ext cx="2206219" cy="1740908"/>
          </a:xfrm>
          <a:custGeom>
            <a:avLst/>
            <a:gdLst/>
            <a:ahLst/>
            <a:cxnLst/>
            <a:rect l="l" t="t" r="r" b="b"/>
            <a:pathLst>
              <a:path w="2206219" h="1740908">
                <a:moveTo>
                  <a:pt x="0" y="0"/>
                </a:moveTo>
                <a:lnTo>
                  <a:pt x="2206220" y="0"/>
                </a:lnTo>
                <a:lnTo>
                  <a:pt x="2206220" y="1740908"/>
                </a:lnTo>
                <a:lnTo>
                  <a:pt x="0" y="174090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fr-FR"/>
          </a:p>
        </p:txBody>
      </p:sp>
      <p:sp>
        <p:nvSpPr>
          <p:cNvPr id="10" name="Freeform 10"/>
          <p:cNvSpPr/>
          <p:nvPr/>
        </p:nvSpPr>
        <p:spPr>
          <a:xfrm>
            <a:off x="719223" y="7352369"/>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fr-FR"/>
          </a:p>
        </p:txBody>
      </p:sp>
      <p:sp>
        <p:nvSpPr>
          <p:cNvPr id="11" name="Freeform 11"/>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fr-FR"/>
          </a:p>
        </p:txBody>
      </p:sp>
      <p:sp>
        <p:nvSpPr>
          <p:cNvPr id="12" name="TextBox 12"/>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13" name="TextBox 13"/>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4" name="TextBox 14"/>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5" name="TextBox 15"/>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6" name="TextBox 16"/>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7" name="TextBox 1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5295900"/>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618807" y="2400300"/>
            <a:ext cx="5610468" cy="6246472"/>
          </a:xfrm>
          <a:custGeom>
            <a:avLst/>
            <a:gdLst/>
            <a:ahLst/>
            <a:cxnLst/>
            <a:rect l="l" t="t" r="r" b="b"/>
            <a:pathLst>
              <a:path w="5610468" h="6246472">
                <a:moveTo>
                  <a:pt x="0" y="0"/>
                </a:moveTo>
                <a:lnTo>
                  <a:pt x="5610468" y="0"/>
                </a:lnTo>
                <a:lnTo>
                  <a:pt x="5610468" y="6246472"/>
                </a:lnTo>
                <a:lnTo>
                  <a:pt x="0" y="62464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TextBox 5"/>
          <p:cNvSpPr txBox="1"/>
          <p:nvPr/>
        </p:nvSpPr>
        <p:spPr>
          <a:xfrm>
            <a:off x="974700" y="2431473"/>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INTRODUCTION</a:t>
            </a:r>
          </a:p>
        </p:txBody>
      </p:sp>
      <p:sp>
        <p:nvSpPr>
          <p:cNvPr id="6" name="TextBox 6"/>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7" name="TextBox 7"/>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8" name="TextBox 8"/>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9" name="TextBox 9"/>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0" name="TextBox 10"/>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1" name="TextBox 11"/>
          <p:cNvSpPr txBox="1"/>
          <p:nvPr/>
        </p:nvSpPr>
        <p:spPr>
          <a:xfrm>
            <a:off x="1028700" y="4645930"/>
            <a:ext cx="8801100" cy="4308872"/>
          </a:xfrm>
          <a:prstGeom prst="rect">
            <a:avLst/>
          </a:prstGeom>
        </p:spPr>
        <p:txBody>
          <a:bodyPr wrap="square" lIns="0" tIns="0" rIns="0" bIns="0" rtlCol="0" anchor="t">
            <a:spAutoFit/>
          </a:bodyPr>
          <a:lstStyle/>
          <a:p>
            <a:pPr indent="457200" algn="just"/>
            <a:r>
              <a:rPr lang="fr-FR" sz="2800" b="1" dirty="0">
                <a:latin typeface="DM Sans" pitchFamily="2" charset="0"/>
              </a:rPr>
              <a:t>Apache Cassandra</a:t>
            </a:r>
            <a:r>
              <a:rPr lang="fr-FR" sz="2800" dirty="0">
                <a:latin typeface="DM Sans" pitchFamily="2" charset="0"/>
              </a:rPr>
              <a:t> est une base de données NoSQL distribuée, conçue pour gérer de grandes quantités de données réparties sur plusieurs serveurs, tout en assurant une haute disponibilité et une tolérance aux pannes. Cassandra utilise un modèle basé sur des colonnes et offre une architecture décentralisée sans point de défaillance unique, ce qui en fait un choix idéal pour des systèmes nécessitant une scalabilité horizontale et des performances constantes</a:t>
            </a:r>
            <a:endParaRPr lang="en-US" sz="2800" dirty="0">
              <a:solidFill>
                <a:srgbClr val="343434"/>
              </a:solidFill>
              <a:latin typeface="DM Sans" pitchFamily="2" charset="0"/>
              <a:ea typeface="DM Sans"/>
              <a:cs typeface="DM Sans"/>
              <a:sym typeface="DM Sans"/>
            </a:endParaRP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TextBox 6"/>
          <p:cNvSpPr txBox="1"/>
          <p:nvPr/>
        </p:nvSpPr>
        <p:spPr>
          <a:xfrm>
            <a:off x="3365642" y="1760216"/>
            <a:ext cx="7072639" cy="1020985"/>
          </a:xfrm>
          <a:prstGeom prst="rect">
            <a:avLst/>
          </a:prstGeom>
        </p:spPr>
        <p:txBody>
          <a:bodyPr lIns="0" tIns="0" rIns="0" bIns="0" rtlCol="0" anchor="t">
            <a:spAutoFit/>
          </a:bodyPr>
          <a:lstStyle/>
          <a:p>
            <a:pPr>
              <a:lnSpc>
                <a:spcPts val="8400"/>
              </a:lnSpc>
            </a:pPr>
            <a:r>
              <a:rPr lang="en-US" sz="6000" b="1" dirty="0" err="1">
                <a:solidFill>
                  <a:srgbClr val="343434"/>
                </a:solidFill>
                <a:latin typeface="Cooper Hewitt Bold"/>
                <a:ea typeface="Cooper Hewitt Bold"/>
                <a:cs typeface="Cooper Hewitt Bold"/>
                <a:sym typeface="Cooper Hewitt Bold"/>
              </a:rPr>
              <a:t>Caractéristiques</a:t>
            </a:r>
            <a:endParaRPr lang="en-US" sz="6000" b="1" dirty="0">
              <a:solidFill>
                <a:srgbClr val="343434"/>
              </a:solidFill>
              <a:latin typeface="Cooper Hewitt Bold"/>
              <a:ea typeface="Cooper Hewitt Bold"/>
              <a:cs typeface="Cooper Hewitt Bold"/>
              <a:sym typeface="Cooper Hewitt Bold"/>
            </a:endParaRPr>
          </a:p>
        </p:txBody>
      </p:sp>
      <p:sp>
        <p:nvSpPr>
          <p:cNvPr id="7" name="TextBox 7"/>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8" name="TextBox 8"/>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04</a:t>
            </a:r>
          </a:p>
        </p:txBody>
      </p:sp>
      <p:sp>
        <p:nvSpPr>
          <p:cNvPr id="15" name="TextBox 15"/>
          <p:cNvSpPr txBox="1"/>
          <p:nvPr/>
        </p:nvSpPr>
        <p:spPr>
          <a:xfrm>
            <a:off x="8469482" y="1853419"/>
            <a:ext cx="5204709" cy="1020985"/>
          </a:xfrm>
          <a:prstGeom prst="rect">
            <a:avLst/>
          </a:prstGeom>
        </p:spPr>
        <p:txBody>
          <a:bodyPr lIns="0" tIns="0" rIns="0" bIns="0" rtlCol="0" anchor="t">
            <a:spAutoFit/>
          </a:bodyPr>
          <a:lstStyle/>
          <a:p>
            <a:pPr algn="r">
              <a:lnSpc>
                <a:spcPts val="8400"/>
              </a:lnSpc>
            </a:pPr>
            <a:endParaRPr lang="en-US" sz="6000" dirty="0">
              <a:solidFill>
                <a:srgbClr val="343434"/>
              </a:solidFill>
              <a:latin typeface="Cooper Hewitt"/>
              <a:ea typeface="Cooper Hewitt"/>
              <a:cs typeface="Cooper Hewitt"/>
              <a:sym typeface="Cooper Hewitt"/>
            </a:endParaRPr>
          </a:p>
        </p:txBody>
      </p:sp>
      <p:sp>
        <p:nvSpPr>
          <p:cNvPr id="24" name="TextBox 12"/>
          <p:cNvSpPr txBox="1"/>
          <p:nvPr/>
        </p:nvSpPr>
        <p:spPr>
          <a:xfrm>
            <a:off x="685800" y="3462195"/>
            <a:ext cx="16573500" cy="5170646"/>
          </a:xfrm>
          <a:prstGeom prst="rect">
            <a:avLst/>
          </a:prstGeom>
        </p:spPr>
        <p:txBody>
          <a:bodyPr wrap="square" lIns="0" tIns="0" rIns="0" bIns="0" rtlCol="0" anchor="t">
            <a:spAutoFit/>
          </a:bodyPr>
          <a:lstStyle/>
          <a:p>
            <a:pPr algn="just"/>
            <a:r>
              <a:rPr lang="en-US" sz="2800" b="1" dirty="0">
                <a:solidFill>
                  <a:srgbClr val="343434"/>
                </a:solidFill>
                <a:latin typeface="DM Sans"/>
                <a:ea typeface="DM Sans"/>
                <a:cs typeface="DM Sans"/>
                <a:sym typeface="DM Sans"/>
              </a:rPr>
              <a:t>Architecture </a:t>
            </a:r>
            <a:r>
              <a:rPr lang="en-US" sz="2800" b="1" dirty="0" err="1">
                <a:solidFill>
                  <a:srgbClr val="343434"/>
                </a:solidFill>
                <a:latin typeface="DM Sans"/>
                <a:ea typeface="DM Sans"/>
                <a:cs typeface="DM Sans"/>
                <a:sym typeface="DM Sans"/>
              </a:rPr>
              <a:t>distribuée</a:t>
            </a:r>
            <a:r>
              <a:rPr lang="en-US" sz="2800" b="1" dirty="0">
                <a:solidFill>
                  <a:srgbClr val="343434"/>
                </a:solidFill>
                <a:latin typeface="DM Sans"/>
                <a:ea typeface="DM Sans"/>
                <a:cs typeface="DM Sans"/>
                <a:sym typeface="DM Sans"/>
              </a:rPr>
              <a:t>:</a:t>
            </a:r>
            <a:r>
              <a:rPr lang="fr-FR" sz="2800" dirty="0"/>
              <a:t> </a:t>
            </a:r>
          </a:p>
          <a:p>
            <a:pPr algn="just"/>
            <a:endParaRPr lang="fr-FR" sz="2800" dirty="0"/>
          </a:p>
          <a:p>
            <a:pPr marL="457200" indent="-457200" algn="just">
              <a:buFont typeface="Wingdings" panose="05000000000000000000" pitchFamily="2" charset="2"/>
              <a:buChar char="ü"/>
            </a:pPr>
            <a:r>
              <a:rPr lang="fr-FR" sz="2800" dirty="0">
                <a:latin typeface="DM Sans" pitchFamily="2" charset="0"/>
              </a:rPr>
              <a:t>Les données sont disposées sur plusieurs machines, avec ou sans réplication (certaines machines ont des données en commun)</a:t>
            </a:r>
            <a:r>
              <a:rPr lang="fr-FR" sz="2800" dirty="0">
                <a:solidFill>
                  <a:srgbClr val="343434"/>
                </a:solidFill>
                <a:latin typeface="DM Sans" pitchFamily="2" charset="0"/>
                <a:ea typeface="DM Sans"/>
                <a:cs typeface="DM Sans"/>
              </a:rPr>
              <a:t>.</a:t>
            </a:r>
          </a:p>
          <a:p>
            <a:pPr marL="457200" indent="-457200" algn="just">
              <a:buFont typeface="Wingdings" panose="05000000000000000000" pitchFamily="2" charset="2"/>
              <a:buChar char="ü"/>
            </a:pPr>
            <a:r>
              <a:rPr lang="fr-FR" sz="2800" dirty="0">
                <a:latin typeface="DM Sans" pitchFamily="2" charset="0"/>
              </a:rPr>
              <a:t>Les traitements sont effectués simultanément sur ces machines, selon les données qu’elles ont, par rapport à ce qu’il faut faire</a:t>
            </a:r>
            <a:endParaRPr lang="fr-FR" sz="2800" dirty="0">
              <a:solidFill>
                <a:srgbClr val="343434"/>
              </a:solidFill>
              <a:latin typeface="DM Sans" pitchFamily="2" charset="0"/>
              <a:ea typeface="DM Sans"/>
              <a:cs typeface="DM Sans"/>
            </a:endParaRPr>
          </a:p>
          <a:p>
            <a:pPr algn="just"/>
            <a:endParaRPr lang="fr-FR" sz="2800" dirty="0">
              <a:solidFill>
                <a:srgbClr val="343434"/>
              </a:solidFill>
              <a:latin typeface="DM Sans"/>
              <a:ea typeface="DM Sans"/>
              <a:cs typeface="DM Sans"/>
            </a:endParaRPr>
          </a:p>
          <a:p>
            <a:r>
              <a:rPr lang="fr-FR" sz="2800" b="1" dirty="0">
                <a:latin typeface="DM Sans" pitchFamily="2" charset="0"/>
              </a:rPr>
              <a:t>Modèle basé sur colonnes (Stockage en tableaux dynamiques)</a:t>
            </a:r>
            <a:r>
              <a:rPr lang="fr-FR" sz="2800" dirty="0">
                <a:latin typeface="DM Sans" pitchFamily="2" charset="0"/>
              </a:rPr>
              <a:t> : </a:t>
            </a:r>
          </a:p>
          <a:p>
            <a:endParaRPr lang="fr-FR" sz="2800" dirty="0">
              <a:latin typeface="DM Sans" pitchFamily="2" charset="0"/>
            </a:endParaRPr>
          </a:p>
          <a:p>
            <a:r>
              <a:rPr lang="fr-FR" sz="2800" dirty="0">
                <a:latin typeface="DM Sans" pitchFamily="2" charset="0"/>
              </a:rPr>
              <a:t>Apache Cassandra utilise un modèle de stockage basé sur des colonnes, organisé en familles de colonnes. Ce modèle offre une flexibilité pour les applications nécessitant des écritures rapides et un traitement de données à grande échelle</a:t>
            </a:r>
          </a:p>
        </p:txBody>
      </p:sp>
      <p:sp>
        <p:nvSpPr>
          <p:cNvPr id="25" name="Freeform 4"/>
          <p:cNvSpPr/>
          <p:nvPr/>
        </p:nvSpPr>
        <p:spPr>
          <a:xfrm>
            <a:off x="13674191" y="8272204"/>
            <a:ext cx="1599390" cy="1053194"/>
          </a:xfrm>
          <a:custGeom>
            <a:avLst/>
            <a:gdLst/>
            <a:ahLst/>
            <a:cxnLst/>
            <a:rect l="l" t="t" r="r" b="b"/>
            <a:pathLst>
              <a:path w="936193" h="887460">
                <a:moveTo>
                  <a:pt x="0" y="0"/>
                </a:moveTo>
                <a:lnTo>
                  <a:pt x="936193" y="0"/>
                </a:lnTo>
                <a:lnTo>
                  <a:pt x="936193" y="887460"/>
                </a:lnTo>
                <a:lnTo>
                  <a:pt x="0" y="887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4"/>
          <p:cNvSpPr txBox="1"/>
          <p:nvPr/>
        </p:nvSpPr>
        <p:spPr>
          <a:xfrm>
            <a:off x="9451383" y="1783169"/>
            <a:ext cx="7072639" cy="1020985"/>
          </a:xfrm>
          <a:prstGeom prst="rect">
            <a:avLst/>
          </a:prstGeom>
        </p:spPr>
        <p:txBody>
          <a:bodyPr lIns="0" tIns="0" rIns="0" bIns="0" rtlCol="0" anchor="t">
            <a:spAutoFit/>
          </a:bodyPr>
          <a:lstStyle/>
          <a:p>
            <a:pPr algn="l">
              <a:lnSpc>
                <a:spcPts val="8400"/>
              </a:lnSpc>
            </a:pPr>
            <a:r>
              <a:rPr lang="en-US" sz="6000" dirty="0" err="1">
                <a:solidFill>
                  <a:srgbClr val="343434"/>
                </a:solidFill>
                <a:latin typeface="Cooper Hewitt"/>
                <a:ea typeface="Cooper Hewitt"/>
                <a:cs typeface="Cooper Hewitt"/>
                <a:sym typeface="Cooper Hewitt"/>
              </a:rPr>
              <a:t>Principales</a:t>
            </a:r>
            <a:endParaRPr lang="en-US" sz="6000" dirty="0">
              <a:solidFill>
                <a:srgbClr val="343434"/>
              </a:solidFill>
              <a:latin typeface="Cooper Hewitt"/>
              <a:ea typeface="Cooper Hewitt"/>
              <a:cs typeface="Cooper Hewitt"/>
              <a:sym typeface="Cooper Hewit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TextBox 6"/>
          <p:cNvSpPr txBox="1"/>
          <p:nvPr/>
        </p:nvSpPr>
        <p:spPr>
          <a:xfrm>
            <a:off x="5104593" y="1943100"/>
            <a:ext cx="9182100" cy="1020985"/>
          </a:xfrm>
          <a:prstGeom prst="rect">
            <a:avLst/>
          </a:prstGeom>
        </p:spPr>
        <p:txBody>
          <a:bodyPr wrap="square" lIns="0" tIns="0" rIns="0" bIns="0" rtlCol="0" anchor="t">
            <a:spAutoFit/>
          </a:bodyPr>
          <a:lstStyle/>
          <a:p>
            <a:pPr algn="l">
              <a:lnSpc>
                <a:spcPts val="8400"/>
              </a:lnSpc>
            </a:pPr>
            <a:r>
              <a:rPr lang="en-US" sz="6000" b="1" dirty="0" err="1">
                <a:solidFill>
                  <a:srgbClr val="343434"/>
                </a:solidFill>
                <a:latin typeface="Cooper Hewitt Bold"/>
                <a:ea typeface="Cooper Hewitt Bold"/>
                <a:cs typeface="Cooper Hewitt Bold"/>
                <a:sym typeface="Cooper Hewitt Bold"/>
              </a:rPr>
              <a:t>Avantages</a:t>
            </a:r>
            <a:r>
              <a:rPr lang="en-US" sz="6000" b="1" dirty="0">
                <a:solidFill>
                  <a:srgbClr val="343434"/>
                </a:solidFill>
                <a:latin typeface="Cooper Hewitt Bold"/>
                <a:ea typeface="Cooper Hewitt Bold"/>
                <a:cs typeface="Cooper Hewitt Bold"/>
                <a:sym typeface="Cooper Hewitt Bold"/>
              </a:rPr>
              <a:t>  Cassandra</a:t>
            </a:r>
          </a:p>
        </p:txBody>
      </p:sp>
      <p:sp>
        <p:nvSpPr>
          <p:cNvPr id="7" name="TextBox 7"/>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8" name="TextBox 8"/>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2" name="TextBox 12"/>
          <p:cNvSpPr txBox="1"/>
          <p:nvPr/>
        </p:nvSpPr>
        <p:spPr>
          <a:xfrm>
            <a:off x="1326822" y="4317738"/>
            <a:ext cx="4869909" cy="307777"/>
          </a:xfrm>
          <a:prstGeom prst="rect">
            <a:avLst/>
          </a:prstGeom>
        </p:spPr>
        <p:txBody>
          <a:bodyPr wrap="square" lIns="0" tIns="0" rIns="0" bIns="0" rtlCol="0" anchor="t">
            <a:spAutoFit/>
          </a:bodyPr>
          <a:lstStyle/>
          <a:p>
            <a:pPr algn="just">
              <a:lnSpc>
                <a:spcPts val="2380"/>
              </a:lnSpc>
            </a:pPr>
            <a:r>
              <a:rPr lang="fr-FR" sz="2000" dirty="0">
                <a:latin typeface="DM Sans Bold" charset="0"/>
              </a:rPr>
              <a:t>Répartition automatique des données</a:t>
            </a:r>
            <a:endParaRPr lang="en-US" sz="2000" b="1" dirty="0">
              <a:solidFill>
                <a:srgbClr val="343434"/>
              </a:solidFill>
              <a:latin typeface="DM Sans Bold" charset="0"/>
              <a:ea typeface="DM Sans Bold"/>
              <a:cs typeface="DM Sans Bold"/>
              <a:sym typeface="DM Sans"/>
            </a:endParaRPr>
          </a:p>
        </p:txBody>
      </p:sp>
      <p:sp>
        <p:nvSpPr>
          <p:cNvPr id="13" name="TextBox 13"/>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05	</a:t>
            </a:r>
          </a:p>
        </p:txBody>
      </p:sp>
      <p:sp>
        <p:nvSpPr>
          <p:cNvPr id="15" name="TextBox 15"/>
          <p:cNvSpPr txBox="1"/>
          <p:nvPr/>
        </p:nvSpPr>
        <p:spPr>
          <a:xfrm>
            <a:off x="1317640" y="4836959"/>
            <a:ext cx="5123766" cy="1342868"/>
          </a:xfrm>
          <a:prstGeom prst="rect">
            <a:avLst/>
          </a:prstGeom>
        </p:spPr>
        <p:txBody>
          <a:bodyPr wrap="square" lIns="0" tIns="0" rIns="0" bIns="0" rtlCol="0" anchor="t">
            <a:spAutoFit/>
          </a:bodyPr>
          <a:lstStyle/>
          <a:p>
            <a:pPr algn="just">
              <a:lnSpc>
                <a:spcPct val="150000"/>
              </a:lnSpc>
            </a:pPr>
            <a:r>
              <a:rPr lang="fr-FR" sz="2000" dirty="0">
                <a:solidFill>
                  <a:srgbClr val="343434"/>
                </a:solidFill>
                <a:latin typeface="DM Sans"/>
                <a:ea typeface="DM Sans"/>
                <a:cs typeface="DM Sans"/>
                <a:sym typeface="DM Sans"/>
              </a:rPr>
              <a:t>Architecture orientée mémoire pour des opérations rapides et une faible latence, idéale pour les applications en temps réel.</a:t>
            </a:r>
            <a:endParaRPr lang="en-US" sz="2000" dirty="0">
              <a:solidFill>
                <a:srgbClr val="343434"/>
              </a:solidFill>
              <a:latin typeface="DM Sans"/>
              <a:ea typeface="DM Sans"/>
              <a:cs typeface="DM Sans"/>
              <a:sym typeface="DM Sans"/>
            </a:endParaRPr>
          </a:p>
        </p:txBody>
      </p:sp>
      <p:sp>
        <p:nvSpPr>
          <p:cNvPr id="16" name="TextBox 12"/>
          <p:cNvSpPr txBox="1"/>
          <p:nvPr/>
        </p:nvSpPr>
        <p:spPr>
          <a:xfrm>
            <a:off x="10294557" y="4317739"/>
            <a:ext cx="5108526" cy="307777"/>
          </a:xfrm>
          <a:prstGeom prst="rect">
            <a:avLst/>
          </a:prstGeom>
        </p:spPr>
        <p:txBody>
          <a:bodyPr wrap="square" lIns="0" tIns="0" rIns="0" bIns="0" rtlCol="0" anchor="t">
            <a:spAutoFit/>
          </a:bodyPr>
          <a:lstStyle/>
          <a:p>
            <a:pPr algn="just">
              <a:lnSpc>
                <a:spcPts val="2380"/>
              </a:lnSpc>
            </a:pPr>
            <a:r>
              <a:rPr lang="fr-FR" sz="2000" b="1" dirty="0">
                <a:solidFill>
                  <a:srgbClr val="343434"/>
                </a:solidFill>
                <a:latin typeface="DM Sans Bold"/>
                <a:ea typeface="DM Sans Bold"/>
                <a:cs typeface="DM Sans Bold"/>
                <a:sym typeface="DM Sans"/>
              </a:rPr>
              <a:t>Open Source et large communauté</a:t>
            </a:r>
            <a:endParaRPr lang="en-US" sz="2000" b="1" dirty="0">
              <a:solidFill>
                <a:srgbClr val="343434"/>
              </a:solidFill>
              <a:latin typeface="DM Sans Bold"/>
              <a:ea typeface="DM Sans Bold"/>
              <a:cs typeface="DM Sans Bold"/>
              <a:sym typeface="DM Sans"/>
            </a:endParaRPr>
          </a:p>
        </p:txBody>
      </p:sp>
      <p:sp>
        <p:nvSpPr>
          <p:cNvPr id="22" name="TextBox 15"/>
          <p:cNvSpPr txBox="1"/>
          <p:nvPr/>
        </p:nvSpPr>
        <p:spPr>
          <a:xfrm>
            <a:off x="10279317" y="4874638"/>
            <a:ext cx="5123766" cy="1341586"/>
          </a:xfrm>
          <a:prstGeom prst="rect">
            <a:avLst/>
          </a:prstGeom>
        </p:spPr>
        <p:txBody>
          <a:bodyPr wrap="square" lIns="0" tIns="0" rIns="0" bIns="0" rtlCol="0" anchor="t">
            <a:spAutoFit/>
          </a:bodyPr>
          <a:lstStyle/>
          <a:p>
            <a:pPr algn="just">
              <a:lnSpc>
                <a:spcPct val="150000"/>
              </a:lnSpc>
            </a:pPr>
            <a:r>
              <a:rPr lang="fr-FR" sz="2000" dirty="0">
                <a:latin typeface="DM Sans" pitchFamily="2" charset="0"/>
              </a:rPr>
              <a:t>Cassandra est un projet open source, ce qui signifie qu'il bénéficie de l'innovation et du support d'une large communauté</a:t>
            </a:r>
            <a:r>
              <a:rPr lang="fr-FR" sz="2000" dirty="0">
                <a:solidFill>
                  <a:srgbClr val="343434"/>
                </a:solidFill>
                <a:latin typeface="DM Sans" pitchFamily="2" charset="0"/>
                <a:ea typeface="DM Sans"/>
                <a:cs typeface="DM Sans"/>
                <a:sym typeface="DM Sans"/>
              </a:rPr>
              <a:t>.</a:t>
            </a:r>
            <a:endParaRPr lang="en-US" sz="2000" dirty="0">
              <a:solidFill>
                <a:srgbClr val="343434"/>
              </a:solidFill>
              <a:latin typeface="DM Sans" pitchFamily="2" charset="0"/>
              <a:ea typeface="DM Sans"/>
              <a:cs typeface="DM Sans"/>
              <a:sym typeface="DM Sans"/>
            </a:endParaRPr>
          </a:p>
        </p:txBody>
      </p:sp>
      <p:sp>
        <p:nvSpPr>
          <p:cNvPr id="23" name="TextBox 12"/>
          <p:cNvSpPr txBox="1"/>
          <p:nvPr/>
        </p:nvSpPr>
        <p:spPr>
          <a:xfrm>
            <a:off x="1357303" y="7263144"/>
            <a:ext cx="3553190" cy="318742"/>
          </a:xfrm>
          <a:prstGeom prst="rect">
            <a:avLst/>
          </a:prstGeom>
        </p:spPr>
        <p:txBody>
          <a:bodyPr wrap="square" lIns="0" tIns="0" rIns="0" bIns="0" rtlCol="0" anchor="t">
            <a:spAutoFit/>
          </a:bodyPr>
          <a:lstStyle/>
          <a:p>
            <a:pPr algn="just">
              <a:lnSpc>
                <a:spcPts val="2380"/>
              </a:lnSpc>
            </a:pPr>
            <a:r>
              <a:rPr lang="en-US" sz="2000" b="1" dirty="0" err="1">
                <a:solidFill>
                  <a:srgbClr val="343434"/>
                </a:solidFill>
                <a:latin typeface="DM Sans Bold"/>
                <a:ea typeface="DM Sans Bold"/>
                <a:cs typeface="DM Sans Bold"/>
                <a:sym typeface="DM Sans"/>
              </a:rPr>
              <a:t>Scalabilité</a:t>
            </a:r>
            <a:r>
              <a:rPr lang="en-US" sz="2000" b="1" dirty="0">
                <a:solidFill>
                  <a:srgbClr val="343434"/>
                </a:solidFill>
                <a:latin typeface="DM Sans Bold"/>
                <a:ea typeface="DM Sans Bold"/>
                <a:cs typeface="DM Sans Bold"/>
                <a:sym typeface="DM Sans"/>
              </a:rPr>
              <a:t> </a:t>
            </a:r>
            <a:r>
              <a:rPr lang="en-US" sz="2000" b="1" dirty="0" err="1">
                <a:solidFill>
                  <a:srgbClr val="343434"/>
                </a:solidFill>
                <a:latin typeface="DM Sans Bold"/>
                <a:ea typeface="DM Sans Bold"/>
                <a:cs typeface="DM Sans Bold"/>
                <a:sym typeface="DM Sans"/>
              </a:rPr>
              <a:t>horizontale</a:t>
            </a:r>
            <a:endParaRPr lang="en-US" sz="2000" b="1" dirty="0">
              <a:solidFill>
                <a:srgbClr val="343434"/>
              </a:solidFill>
              <a:latin typeface="DM Sans Bold"/>
              <a:ea typeface="DM Sans Bold"/>
              <a:cs typeface="DM Sans Bold"/>
              <a:sym typeface="DM Sans"/>
            </a:endParaRPr>
          </a:p>
        </p:txBody>
      </p:sp>
      <p:sp>
        <p:nvSpPr>
          <p:cNvPr id="24" name="TextBox 15"/>
          <p:cNvSpPr txBox="1"/>
          <p:nvPr/>
        </p:nvSpPr>
        <p:spPr>
          <a:xfrm>
            <a:off x="1317640" y="7745362"/>
            <a:ext cx="5123766" cy="1342868"/>
          </a:xfrm>
          <a:prstGeom prst="rect">
            <a:avLst/>
          </a:prstGeom>
        </p:spPr>
        <p:txBody>
          <a:bodyPr wrap="square" lIns="0" tIns="0" rIns="0" bIns="0" rtlCol="0" anchor="t">
            <a:spAutoFit/>
          </a:bodyPr>
          <a:lstStyle/>
          <a:p>
            <a:pPr algn="just">
              <a:lnSpc>
                <a:spcPct val="150000"/>
              </a:lnSpc>
            </a:pPr>
            <a:r>
              <a:rPr lang="fr-FR" sz="2000" dirty="0">
                <a:solidFill>
                  <a:srgbClr val="343434"/>
                </a:solidFill>
                <a:latin typeface="DM Sans"/>
                <a:ea typeface="DM Sans"/>
                <a:cs typeface="DM Sans"/>
                <a:sym typeface="DM Sans"/>
              </a:rPr>
              <a:t>Ajout simple de nœuds pour gérer l'augmentation des données ou des utilisateurs, sans interruption de service.</a:t>
            </a:r>
            <a:endParaRPr lang="en-US" sz="2000" dirty="0">
              <a:solidFill>
                <a:srgbClr val="343434"/>
              </a:solidFill>
              <a:latin typeface="DM Sans"/>
              <a:ea typeface="DM Sans"/>
              <a:cs typeface="DM Sans"/>
              <a:sym typeface="DM Sans"/>
            </a:endParaRPr>
          </a:p>
        </p:txBody>
      </p:sp>
      <p:sp>
        <p:nvSpPr>
          <p:cNvPr id="25" name="TextBox 12"/>
          <p:cNvSpPr txBox="1"/>
          <p:nvPr/>
        </p:nvSpPr>
        <p:spPr>
          <a:xfrm>
            <a:off x="10370755" y="7277100"/>
            <a:ext cx="5553189" cy="307777"/>
          </a:xfrm>
          <a:prstGeom prst="rect">
            <a:avLst/>
          </a:prstGeom>
        </p:spPr>
        <p:txBody>
          <a:bodyPr wrap="square" lIns="0" tIns="0" rIns="0" bIns="0" rtlCol="0" anchor="t">
            <a:spAutoFit/>
          </a:bodyPr>
          <a:lstStyle/>
          <a:p>
            <a:pPr algn="just">
              <a:lnSpc>
                <a:spcPts val="2380"/>
              </a:lnSpc>
            </a:pPr>
            <a:r>
              <a:rPr lang="fr-FR" sz="2000" b="1" dirty="0">
                <a:solidFill>
                  <a:srgbClr val="343434"/>
                </a:solidFill>
                <a:latin typeface="DM Sans Bold"/>
                <a:ea typeface="DM Sans Bold"/>
                <a:cs typeface="DM Sans Bold"/>
                <a:sym typeface="DM Sans"/>
              </a:rPr>
              <a:t>Haute disponibilité et tolérance aux pannes</a:t>
            </a:r>
            <a:endParaRPr lang="en-US" sz="2000" b="1" dirty="0">
              <a:solidFill>
                <a:srgbClr val="343434"/>
              </a:solidFill>
              <a:latin typeface="DM Sans Bold"/>
              <a:ea typeface="DM Sans Bold"/>
              <a:cs typeface="DM Sans Bold"/>
              <a:sym typeface="DM Sans"/>
            </a:endParaRPr>
          </a:p>
        </p:txBody>
      </p:sp>
      <p:sp>
        <p:nvSpPr>
          <p:cNvPr id="26" name="TextBox 15"/>
          <p:cNvSpPr txBox="1"/>
          <p:nvPr/>
        </p:nvSpPr>
        <p:spPr>
          <a:xfrm>
            <a:off x="10330518" y="7758444"/>
            <a:ext cx="5123766" cy="1803251"/>
          </a:xfrm>
          <a:prstGeom prst="rect">
            <a:avLst/>
          </a:prstGeom>
        </p:spPr>
        <p:txBody>
          <a:bodyPr wrap="square" lIns="0" tIns="0" rIns="0" bIns="0" rtlCol="0" anchor="t">
            <a:spAutoFit/>
          </a:bodyPr>
          <a:lstStyle/>
          <a:p>
            <a:pPr algn="just">
              <a:lnSpc>
                <a:spcPct val="150000"/>
              </a:lnSpc>
            </a:pPr>
            <a:r>
              <a:rPr lang="fr-FR" sz="2000" dirty="0">
                <a:latin typeface="DM Sans" pitchFamily="2" charset="0"/>
              </a:rPr>
              <a:t>Cassandra fonctionne sur une architecture décentralisée et garantit une disponibilité continue même en cas de panne de certains nœuds ou datacenters.</a:t>
            </a:r>
            <a:endParaRPr lang="en-US" sz="2000" dirty="0">
              <a:solidFill>
                <a:srgbClr val="343434"/>
              </a:solidFill>
              <a:latin typeface="DM Sans" pitchFamily="2" charset="0"/>
              <a:ea typeface="DM Sans"/>
              <a:cs typeface="DM Sans"/>
              <a:sym typeface="DM Sans"/>
            </a:endParaRPr>
          </a:p>
        </p:txBody>
      </p:sp>
      <p:sp>
        <p:nvSpPr>
          <p:cNvPr id="27" name="Freeform 8"/>
          <p:cNvSpPr/>
          <p:nvPr/>
        </p:nvSpPr>
        <p:spPr>
          <a:xfrm rot="20245554">
            <a:off x="7535227" y="4899625"/>
            <a:ext cx="1497033" cy="2339114"/>
          </a:xfrm>
          <a:custGeom>
            <a:avLst/>
            <a:gdLst/>
            <a:ahLst/>
            <a:cxnLst/>
            <a:rect l="l" t="t" r="r" b="b"/>
            <a:pathLst>
              <a:path w="1497033" h="2339114">
                <a:moveTo>
                  <a:pt x="0" y="0"/>
                </a:moveTo>
                <a:lnTo>
                  <a:pt x="1497033" y="0"/>
                </a:lnTo>
                <a:lnTo>
                  <a:pt x="1497033" y="2339115"/>
                </a:lnTo>
                <a:lnTo>
                  <a:pt x="0" y="233911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2967043" y="4280083"/>
            <a:ext cx="936193" cy="887460"/>
          </a:xfrm>
          <a:custGeom>
            <a:avLst/>
            <a:gdLst/>
            <a:ahLst/>
            <a:cxnLst/>
            <a:rect l="l" t="t" r="r" b="b"/>
            <a:pathLst>
              <a:path w="936193" h="887460">
                <a:moveTo>
                  <a:pt x="0" y="0"/>
                </a:moveTo>
                <a:lnTo>
                  <a:pt x="936193" y="0"/>
                </a:lnTo>
                <a:lnTo>
                  <a:pt x="936193" y="887460"/>
                </a:lnTo>
                <a:lnTo>
                  <a:pt x="0" y="8874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Freeform 6"/>
          <p:cNvSpPr/>
          <p:nvPr/>
        </p:nvSpPr>
        <p:spPr>
          <a:xfrm>
            <a:off x="13639266" y="4212842"/>
            <a:ext cx="889362" cy="887460"/>
          </a:xfrm>
          <a:custGeom>
            <a:avLst/>
            <a:gdLst/>
            <a:ahLst/>
            <a:cxnLst/>
            <a:rect l="l" t="t" r="r" b="b"/>
            <a:pathLst>
              <a:path w="889362" h="887460">
                <a:moveTo>
                  <a:pt x="0" y="0"/>
                </a:moveTo>
                <a:lnTo>
                  <a:pt x="889362" y="0"/>
                </a:lnTo>
                <a:lnTo>
                  <a:pt x="889362" y="887460"/>
                </a:lnTo>
                <a:lnTo>
                  <a:pt x="0" y="887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7" name="TextBox 7"/>
          <p:cNvSpPr txBox="1"/>
          <p:nvPr/>
        </p:nvSpPr>
        <p:spPr>
          <a:xfrm>
            <a:off x="3200400" y="1796237"/>
            <a:ext cx="7072639" cy="1020985"/>
          </a:xfrm>
          <a:prstGeom prst="rect">
            <a:avLst/>
          </a:prstGeom>
        </p:spPr>
        <p:txBody>
          <a:bodyPr lIns="0" tIns="0" rIns="0" bIns="0" rtlCol="0" anchor="t">
            <a:spAutoFit/>
          </a:bodyPr>
          <a:lstStyle/>
          <a:p>
            <a:pPr>
              <a:lnSpc>
                <a:spcPts val="8400"/>
              </a:lnSpc>
            </a:pPr>
            <a:r>
              <a:rPr lang="en-US" sz="6000" b="1" dirty="0">
                <a:solidFill>
                  <a:srgbClr val="343434"/>
                </a:solidFill>
                <a:latin typeface="Cooper Hewitt Bold"/>
                <a:ea typeface="Cooper Hewitt Bold"/>
                <a:cs typeface="Cooper Hewitt Bold"/>
                <a:sym typeface="Cooper Hewitt Bold"/>
              </a:rPr>
              <a:t>Architecture de</a:t>
            </a:r>
          </a:p>
        </p:txBody>
      </p:sp>
      <p:sp>
        <p:nvSpPr>
          <p:cNvPr id="8" name="TextBox 8"/>
          <p:cNvSpPr txBox="1"/>
          <p:nvPr/>
        </p:nvSpPr>
        <p:spPr>
          <a:xfrm>
            <a:off x="1806339" y="1111346"/>
            <a:ext cx="1160704" cy="472169"/>
          </a:xfrm>
          <a:prstGeom prst="rect">
            <a:avLst/>
          </a:prstGeom>
        </p:spPr>
        <p:txBody>
          <a:bodyPr lIns="0" tIns="0" rIns="0" bIns="0" rtlCol="0" anchor="t">
            <a:spAutoFit/>
          </a:bodyPr>
          <a:lstStyle/>
          <a:p>
            <a:pPr algn="l">
              <a:lnSpc>
                <a:spcPts val="1822"/>
              </a:lnSpc>
            </a:pPr>
            <a:r>
              <a:rPr lang="en-US" sz="1804" b="1" spc="-110">
                <a:solidFill>
                  <a:srgbClr val="343434"/>
                </a:solidFill>
                <a:latin typeface="DM Sans Bold"/>
                <a:ea typeface="DM Sans Bold"/>
                <a:cs typeface="DM Sans Bold"/>
                <a:sym typeface="DM Sans Bold"/>
              </a:rPr>
              <a:t>STUDIO SHODWE</a:t>
            </a: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p:cNvSpPr txBox="1"/>
          <p:nvPr/>
        </p:nvSpPr>
        <p:spPr>
          <a:xfrm>
            <a:off x="1645790" y="5957520"/>
            <a:ext cx="4602609" cy="2266198"/>
          </a:xfrm>
          <a:prstGeom prst="rect">
            <a:avLst/>
          </a:prstGeom>
        </p:spPr>
        <p:txBody>
          <a:bodyPr wrap="square" lIns="0" tIns="0" rIns="0" bIns="0" rtlCol="0" anchor="t">
            <a:spAutoFit/>
          </a:bodyPr>
          <a:lstStyle/>
          <a:p>
            <a:pPr algn="just">
              <a:lnSpc>
                <a:spcPct val="150000"/>
              </a:lnSpc>
            </a:pPr>
            <a:r>
              <a:rPr lang="fr-FR" sz="2000" dirty="0">
                <a:solidFill>
                  <a:srgbClr val="343434"/>
                </a:solidFill>
                <a:latin typeface="DM Sans"/>
                <a:ea typeface="DM Sans"/>
                <a:cs typeface="DM Sans"/>
                <a:sym typeface="DM Sans"/>
              </a:rPr>
              <a:t>Un nœud est une instance unique de Couchbase qui exécute les services </a:t>
            </a:r>
            <a:r>
              <a:rPr lang="fr-FR" sz="2000" dirty="0" err="1">
                <a:solidFill>
                  <a:srgbClr val="343434"/>
                </a:solidFill>
                <a:latin typeface="DM Sans"/>
                <a:ea typeface="DM Sans"/>
                <a:cs typeface="DM Sans"/>
                <a:sym typeface="DM Sans"/>
              </a:rPr>
              <a:t>nécessaires.Chaque</a:t>
            </a:r>
            <a:r>
              <a:rPr lang="fr-FR" sz="2000" dirty="0">
                <a:solidFill>
                  <a:srgbClr val="343434"/>
                </a:solidFill>
                <a:latin typeface="DM Sans"/>
                <a:ea typeface="DM Sans"/>
                <a:cs typeface="DM Sans"/>
                <a:sym typeface="DM Sans"/>
              </a:rPr>
              <a:t> nœud peut gérer une partie des données, des index, des requêtes ou d'autres fonctionnalités.</a:t>
            </a:r>
            <a:endParaRPr lang="en-US" sz="2000" dirty="0">
              <a:solidFill>
                <a:srgbClr val="343434"/>
              </a:solidFill>
              <a:latin typeface="DM Sans"/>
              <a:ea typeface="DM Sans"/>
              <a:cs typeface="DM Sans"/>
              <a:sym typeface="DM Sans"/>
            </a:endParaRP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06</a:t>
            </a:r>
          </a:p>
        </p:txBody>
      </p:sp>
      <p:sp>
        <p:nvSpPr>
          <p:cNvPr id="15" name="TextBox 15"/>
          <p:cNvSpPr txBox="1"/>
          <p:nvPr/>
        </p:nvSpPr>
        <p:spPr>
          <a:xfrm>
            <a:off x="7216402" y="1828788"/>
            <a:ext cx="5216414" cy="2098203"/>
          </a:xfrm>
          <a:prstGeom prst="rect">
            <a:avLst/>
          </a:prstGeom>
        </p:spPr>
        <p:txBody>
          <a:bodyPr lIns="0" tIns="0" rIns="0" bIns="0" rtlCol="0" anchor="t">
            <a:spAutoFit/>
          </a:bodyPr>
          <a:lstStyle/>
          <a:p>
            <a:pPr algn="r">
              <a:lnSpc>
                <a:spcPts val="8400"/>
              </a:lnSpc>
            </a:pPr>
            <a:r>
              <a:rPr lang="en-US" sz="6000" dirty="0">
                <a:solidFill>
                  <a:srgbClr val="343434"/>
                </a:solidFill>
                <a:latin typeface="Cooper Hewitt"/>
                <a:ea typeface="Cooper Hewitt"/>
                <a:cs typeface="Cooper Hewitt"/>
                <a:sym typeface="Cooper Hewitt"/>
              </a:rPr>
              <a:t>Cassandra</a:t>
            </a:r>
          </a:p>
          <a:p>
            <a:pPr algn="r">
              <a:lnSpc>
                <a:spcPts val="8400"/>
              </a:lnSpc>
            </a:pPr>
            <a:endParaRPr lang="en-US" sz="6000" dirty="0">
              <a:solidFill>
                <a:srgbClr val="343434"/>
              </a:solidFill>
              <a:latin typeface="Cooper Hewitt"/>
              <a:ea typeface="Cooper Hewitt"/>
              <a:cs typeface="Cooper Hewitt"/>
              <a:sym typeface="Cooper Hewitt"/>
            </a:endParaRPr>
          </a:p>
        </p:txBody>
      </p:sp>
      <p:sp>
        <p:nvSpPr>
          <p:cNvPr id="16" name="TextBox 16"/>
          <p:cNvSpPr txBox="1"/>
          <p:nvPr/>
        </p:nvSpPr>
        <p:spPr>
          <a:xfrm>
            <a:off x="2598177" y="5368524"/>
            <a:ext cx="1673924" cy="342594"/>
          </a:xfrm>
          <a:prstGeom prst="rect">
            <a:avLst/>
          </a:prstGeom>
        </p:spPr>
        <p:txBody>
          <a:bodyPr wrap="square" lIns="0" tIns="0" rIns="0" bIns="0" rtlCol="0" anchor="t">
            <a:spAutoFit/>
          </a:bodyPr>
          <a:lstStyle/>
          <a:p>
            <a:pPr algn="ctr">
              <a:lnSpc>
                <a:spcPts val="2800"/>
              </a:lnSpc>
            </a:pPr>
            <a:r>
              <a:rPr lang="en-US" sz="2000" b="1" dirty="0" err="1">
                <a:solidFill>
                  <a:srgbClr val="343434"/>
                </a:solidFill>
                <a:latin typeface="DM Sans Bold"/>
                <a:ea typeface="DM Sans Bold"/>
                <a:cs typeface="DM Sans Bold"/>
                <a:sym typeface="DM Sans Bold"/>
              </a:rPr>
              <a:t>Nœuds</a:t>
            </a:r>
            <a:endParaRPr lang="en-US" sz="2000" b="1" dirty="0">
              <a:solidFill>
                <a:srgbClr val="343434"/>
              </a:solidFill>
              <a:latin typeface="DM Sans Bold"/>
              <a:ea typeface="DM Sans Bold"/>
              <a:cs typeface="DM Sans Bold"/>
              <a:sym typeface="DM Sans Bold"/>
            </a:endParaRPr>
          </a:p>
        </p:txBody>
      </p:sp>
      <p:sp>
        <p:nvSpPr>
          <p:cNvPr id="17" name="TextBox 17"/>
          <p:cNvSpPr txBox="1"/>
          <p:nvPr/>
        </p:nvSpPr>
        <p:spPr>
          <a:xfrm>
            <a:off x="7116632" y="5906717"/>
            <a:ext cx="4160967" cy="3189527"/>
          </a:xfrm>
          <a:prstGeom prst="rect">
            <a:avLst/>
          </a:prstGeom>
        </p:spPr>
        <p:txBody>
          <a:bodyPr wrap="square" lIns="0" tIns="0" rIns="0" bIns="0" rtlCol="0" anchor="t">
            <a:spAutoFit/>
          </a:bodyPr>
          <a:lstStyle/>
          <a:p>
            <a:pPr algn="just">
              <a:lnSpc>
                <a:spcPct val="150000"/>
              </a:lnSpc>
            </a:pPr>
            <a:r>
              <a:rPr lang="en-US" sz="2000" dirty="0">
                <a:solidFill>
                  <a:srgbClr val="343434"/>
                </a:solidFill>
                <a:latin typeface="DM Sans"/>
                <a:ea typeface="DM Sans"/>
                <a:cs typeface="DM Sans"/>
                <a:sym typeface="DM Sans"/>
              </a:rPr>
              <a:t>Un cluster </a:t>
            </a:r>
            <a:r>
              <a:rPr lang="en-US" sz="2000" dirty="0" err="1">
                <a:solidFill>
                  <a:srgbClr val="343434"/>
                </a:solidFill>
                <a:latin typeface="DM Sans"/>
                <a:ea typeface="DM Sans"/>
                <a:cs typeface="DM Sans"/>
                <a:sym typeface="DM Sans"/>
              </a:rPr>
              <a:t>est</a:t>
            </a:r>
            <a:r>
              <a:rPr lang="en-US" sz="2000" dirty="0">
                <a:solidFill>
                  <a:srgbClr val="343434"/>
                </a:solidFill>
                <a:latin typeface="DM Sans"/>
                <a:ea typeface="DM Sans"/>
                <a:cs typeface="DM Sans"/>
                <a:sym typeface="DM Sans"/>
              </a:rPr>
              <a:t> un </a:t>
            </a:r>
            <a:r>
              <a:rPr lang="en-US" sz="2000" dirty="0" err="1">
                <a:solidFill>
                  <a:srgbClr val="343434"/>
                </a:solidFill>
                <a:latin typeface="DM Sans"/>
                <a:ea typeface="DM Sans"/>
                <a:cs typeface="DM Sans"/>
                <a:sym typeface="DM Sans"/>
              </a:rPr>
              <a:t>regroupement</a:t>
            </a:r>
            <a:r>
              <a:rPr lang="en-US" sz="2000" dirty="0">
                <a:solidFill>
                  <a:srgbClr val="343434"/>
                </a:solidFill>
                <a:latin typeface="DM Sans"/>
                <a:ea typeface="DM Sans"/>
                <a:cs typeface="DM Sans"/>
                <a:sym typeface="DM Sans"/>
              </a:rPr>
              <a:t> de </a:t>
            </a:r>
            <a:r>
              <a:rPr lang="en-US" sz="2000" dirty="0" err="1">
                <a:solidFill>
                  <a:srgbClr val="343434"/>
                </a:solidFill>
                <a:latin typeface="DM Sans"/>
                <a:ea typeface="DM Sans"/>
                <a:cs typeface="DM Sans"/>
                <a:sym typeface="DM Sans"/>
              </a:rPr>
              <a:t>plusieurs</a:t>
            </a:r>
            <a:r>
              <a:rPr lang="en-US" sz="2000" dirty="0">
                <a:solidFill>
                  <a:srgbClr val="343434"/>
                </a:solidFill>
                <a:latin typeface="DM Sans"/>
                <a:ea typeface="DM Sans"/>
                <a:cs typeface="DM Sans"/>
                <a:sym typeface="DM Sans"/>
              </a:rPr>
              <a:t> </a:t>
            </a:r>
            <a:r>
              <a:rPr lang="en-US" sz="2000" dirty="0" err="1">
                <a:solidFill>
                  <a:srgbClr val="343434"/>
                </a:solidFill>
                <a:latin typeface="DM Sans"/>
                <a:ea typeface="DM Sans"/>
                <a:cs typeface="DM Sans"/>
                <a:sym typeface="DM Sans"/>
              </a:rPr>
              <a:t>noeuds</a:t>
            </a:r>
            <a:r>
              <a:rPr lang="en-US" sz="2000" dirty="0">
                <a:solidFill>
                  <a:srgbClr val="343434"/>
                </a:solidFill>
                <a:latin typeface="DM Sans"/>
                <a:ea typeface="DM Sans"/>
                <a:cs typeface="DM Sans"/>
                <a:sym typeface="DM Sans"/>
              </a:rPr>
              <a:t> </a:t>
            </a:r>
            <a:r>
              <a:rPr lang="en-US" sz="2000" dirty="0" err="1">
                <a:solidFill>
                  <a:srgbClr val="343434"/>
                </a:solidFill>
                <a:latin typeface="DM Sans"/>
                <a:ea typeface="DM Sans"/>
                <a:cs typeface="DM Sans"/>
                <a:sym typeface="DM Sans"/>
              </a:rPr>
              <a:t>travaillant</a:t>
            </a:r>
            <a:r>
              <a:rPr lang="en-US" sz="2000" dirty="0">
                <a:solidFill>
                  <a:srgbClr val="343434"/>
                </a:solidFill>
                <a:latin typeface="DM Sans"/>
                <a:ea typeface="DM Sans"/>
                <a:cs typeface="DM Sans"/>
                <a:sym typeface="DM Sans"/>
              </a:rPr>
              <a:t> ensemble.</a:t>
            </a:r>
          </a:p>
          <a:p>
            <a:pPr algn="just">
              <a:lnSpc>
                <a:spcPct val="150000"/>
              </a:lnSpc>
            </a:pPr>
            <a:r>
              <a:rPr lang="fr-FR" sz="2000" dirty="0">
                <a:solidFill>
                  <a:srgbClr val="343434"/>
                </a:solidFill>
                <a:latin typeface="DM Sans"/>
                <a:ea typeface="DM Sans"/>
                <a:cs typeface="DM Sans"/>
              </a:rPr>
              <a:t>Les données sont réparties entre les nœuds du cluster.</a:t>
            </a:r>
          </a:p>
          <a:p>
            <a:pPr algn="just">
              <a:lnSpc>
                <a:spcPct val="150000"/>
              </a:lnSpc>
            </a:pPr>
            <a:r>
              <a:rPr lang="fr-FR" sz="2000" dirty="0">
                <a:solidFill>
                  <a:srgbClr val="343434"/>
                </a:solidFill>
                <a:latin typeface="DM Sans"/>
                <a:ea typeface="DM Sans"/>
                <a:cs typeface="DM Sans"/>
                <a:sym typeface="DM Sans"/>
              </a:rPr>
              <a:t>Il permet la scalabilité horizontale et la </a:t>
            </a:r>
            <a:r>
              <a:rPr lang="fr-FR" sz="2000" dirty="0" err="1">
                <a:solidFill>
                  <a:srgbClr val="343434"/>
                </a:solidFill>
                <a:latin typeface="DM Sans"/>
                <a:ea typeface="DM Sans"/>
                <a:cs typeface="DM Sans"/>
                <a:sym typeface="DM Sans"/>
              </a:rPr>
              <a:t>tolérence</a:t>
            </a:r>
            <a:r>
              <a:rPr lang="fr-FR" sz="2000" dirty="0">
                <a:solidFill>
                  <a:srgbClr val="343434"/>
                </a:solidFill>
                <a:latin typeface="DM Sans"/>
                <a:ea typeface="DM Sans"/>
                <a:cs typeface="DM Sans"/>
                <a:sym typeface="DM Sans"/>
              </a:rPr>
              <a:t> aux pannes.</a:t>
            </a:r>
            <a:endParaRPr lang="en-US" sz="2000" dirty="0">
              <a:solidFill>
                <a:srgbClr val="343434"/>
              </a:solidFill>
              <a:latin typeface="DM Sans"/>
              <a:ea typeface="DM Sans"/>
              <a:cs typeface="DM Sans"/>
              <a:sym typeface="DM Sans"/>
            </a:endParaRPr>
          </a:p>
        </p:txBody>
      </p:sp>
      <p:sp>
        <p:nvSpPr>
          <p:cNvPr id="18" name="TextBox 18"/>
          <p:cNvSpPr txBox="1"/>
          <p:nvPr/>
        </p:nvSpPr>
        <p:spPr>
          <a:xfrm>
            <a:off x="7926765" y="5373749"/>
            <a:ext cx="2434469" cy="349250"/>
          </a:xfrm>
          <a:prstGeom prst="rect">
            <a:avLst/>
          </a:prstGeom>
        </p:spPr>
        <p:txBody>
          <a:bodyPr lIns="0" tIns="0" rIns="0" bIns="0" rtlCol="0" anchor="t">
            <a:spAutoFit/>
          </a:bodyPr>
          <a:lstStyle/>
          <a:p>
            <a:pPr lvl="0" algn="ctr">
              <a:lnSpc>
                <a:spcPts val="2800"/>
              </a:lnSpc>
              <a:spcBef>
                <a:spcPct val="0"/>
              </a:spcBef>
            </a:pPr>
            <a:r>
              <a:rPr lang="en-US" sz="2000" b="1" dirty="0">
                <a:solidFill>
                  <a:srgbClr val="343434"/>
                </a:solidFill>
                <a:latin typeface="DM Sans Bold"/>
                <a:ea typeface="DM Sans Bold"/>
                <a:cs typeface="DM Sans Bold"/>
                <a:sym typeface="DM Sans Bold"/>
              </a:rPr>
              <a:t>Clusters</a:t>
            </a:r>
            <a:endParaRPr lang="en-US" sz="2000" b="1" u="none" strike="noStrike" dirty="0">
              <a:solidFill>
                <a:srgbClr val="343434"/>
              </a:solidFill>
              <a:latin typeface="DM Sans Bold"/>
              <a:ea typeface="DM Sans Bold"/>
              <a:cs typeface="DM Sans Bold"/>
              <a:sym typeface="DM Sans Bold"/>
            </a:endParaRPr>
          </a:p>
        </p:txBody>
      </p:sp>
      <p:sp>
        <p:nvSpPr>
          <p:cNvPr id="19" name="TextBox 19"/>
          <p:cNvSpPr txBox="1"/>
          <p:nvPr/>
        </p:nvSpPr>
        <p:spPr>
          <a:xfrm>
            <a:off x="12319860" y="5906717"/>
            <a:ext cx="4054734" cy="1804533"/>
          </a:xfrm>
          <a:prstGeom prst="rect">
            <a:avLst/>
          </a:prstGeom>
        </p:spPr>
        <p:txBody>
          <a:bodyPr lIns="0" tIns="0" rIns="0" bIns="0" rtlCol="0" anchor="t">
            <a:spAutoFit/>
          </a:bodyPr>
          <a:lstStyle/>
          <a:p>
            <a:pPr algn="just">
              <a:lnSpc>
                <a:spcPct val="150000"/>
              </a:lnSpc>
            </a:pPr>
            <a:r>
              <a:rPr lang="fr-FR" sz="2000" dirty="0">
                <a:solidFill>
                  <a:srgbClr val="343434"/>
                </a:solidFill>
                <a:latin typeface="DM Sans"/>
                <a:ea typeface="DM Sans"/>
                <a:cs typeface="DM Sans"/>
                <a:sym typeface="DM Sans"/>
              </a:rPr>
              <a:t>Couchbase offre divers services, notamment le stockage des données, la mise en cache et les fonctionnalités de recherche.</a:t>
            </a:r>
            <a:endParaRPr lang="en-US" sz="2000" dirty="0">
              <a:solidFill>
                <a:srgbClr val="343434"/>
              </a:solidFill>
              <a:latin typeface="DM Sans"/>
              <a:ea typeface="DM Sans"/>
              <a:cs typeface="DM Sans"/>
              <a:sym typeface="DM Sans"/>
            </a:endParaRPr>
          </a:p>
        </p:txBody>
      </p:sp>
      <p:sp>
        <p:nvSpPr>
          <p:cNvPr id="20" name="TextBox 20"/>
          <p:cNvSpPr txBox="1"/>
          <p:nvPr/>
        </p:nvSpPr>
        <p:spPr>
          <a:xfrm>
            <a:off x="12915388" y="5373749"/>
            <a:ext cx="2263867" cy="349250"/>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343434"/>
                </a:solidFill>
                <a:latin typeface="DM Sans Bold"/>
                <a:ea typeface="DM Sans Bold"/>
                <a:cs typeface="DM Sans Bold"/>
                <a:sym typeface="DM Sans Bold"/>
              </a:rPr>
              <a:t>Services</a:t>
            </a:r>
            <a:endParaRPr lang="en-US" sz="2000" b="1" u="none" strike="noStrike" dirty="0">
              <a:solidFill>
                <a:srgbClr val="343434"/>
              </a:solidFill>
              <a:latin typeface="DM Sans Bold"/>
              <a:ea typeface="DM Sans Bold"/>
              <a:cs typeface="DM Sans Bold"/>
              <a:sym typeface="DM Sans Bold"/>
            </a:endParaRPr>
          </a:p>
        </p:txBody>
      </p:sp>
      <p:pic>
        <p:nvPicPr>
          <p:cNvPr id="35" name="Imag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6562" y="4406459"/>
            <a:ext cx="794874" cy="7948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7" name="TextBox 7"/>
          <p:cNvSpPr txBox="1"/>
          <p:nvPr/>
        </p:nvSpPr>
        <p:spPr>
          <a:xfrm>
            <a:off x="2819400" y="1399103"/>
            <a:ext cx="8077199" cy="1077218"/>
          </a:xfrm>
          <a:prstGeom prst="rect">
            <a:avLst/>
          </a:prstGeom>
        </p:spPr>
        <p:txBody>
          <a:bodyPr wrap="square" lIns="0" tIns="0" rIns="0" bIns="0" rtlCol="0" anchor="t">
            <a:spAutoFit/>
          </a:bodyPr>
          <a:lstStyle/>
          <a:p>
            <a:pPr>
              <a:lnSpc>
                <a:spcPts val="8400"/>
              </a:lnSpc>
            </a:pPr>
            <a:r>
              <a:rPr lang="en-US" sz="6000" b="1" dirty="0">
                <a:solidFill>
                  <a:srgbClr val="343434"/>
                </a:solidFill>
                <a:latin typeface="Cooper Hewitt Bold"/>
                <a:ea typeface="Cooper Hewitt Bold"/>
                <a:cs typeface="Cooper Hewitt Bold"/>
                <a:sym typeface="Cooper Hewitt Bold"/>
              </a:rPr>
              <a:t> </a:t>
            </a:r>
            <a:r>
              <a:rPr lang="en-US" sz="6000" b="1" dirty="0" err="1">
                <a:solidFill>
                  <a:srgbClr val="343434"/>
                </a:solidFill>
                <a:latin typeface="Cooper Hewitt Bold"/>
                <a:ea typeface="Cooper Hewitt Bold"/>
                <a:cs typeface="Cooper Hewitt Bold"/>
                <a:sym typeface="Cooper Hewitt Bold"/>
              </a:rPr>
              <a:t>Fonctionnalités</a:t>
            </a:r>
            <a:r>
              <a:rPr lang="en-US" sz="6000" b="1" dirty="0">
                <a:solidFill>
                  <a:srgbClr val="343434"/>
                </a:solidFill>
                <a:latin typeface="Cooper Hewitt Bold"/>
                <a:ea typeface="Cooper Hewitt Bold"/>
                <a:cs typeface="Cooper Hewitt Bold"/>
                <a:sym typeface="Cooper Hewitt Bold"/>
              </a:rPr>
              <a:t> </a:t>
            </a:r>
            <a:r>
              <a:rPr lang="en-US" sz="6000" b="1" dirty="0" err="1">
                <a:solidFill>
                  <a:srgbClr val="343434"/>
                </a:solidFill>
                <a:latin typeface="Cooper Hewitt Bold"/>
                <a:ea typeface="Cooper Hewitt Bold"/>
                <a:cs typeface="Cooper Hewitt Bold"/>
                <a:sym typeface="Cooper Hewitt Bold"/>
              </a:rPr>
              <a:t>clés</a:t>
            </a:r>
            <a:endParaRPr lang="en-US" sz="6000" b="1" dirty="0">
              <a:solidFill>
                <a:srgbClr val="343434"/>
              </a:solidFill>
              <a:latin typeface="Cooper Hewitt Bold"/>
              <a:ea typeface="Cooper Hewitt Bold"/>
              <a:cs typeface="Cooper Hewitt Bold"/>
              <a:sym typeface="Cooper Hewitt Bold"/>
            </a:endParaRPr>
          </a:p>
        </p:txBody>
      </p:sp>
      <p:sp>
        <p:nvSpPr>
          <p:cNvPr id="9" name="TextBox 9"/>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p:cNvSpPr txBox="1"/>
          <p:nvPr/>
        </p:nvSpPr>
        <p:spPr>
          <a:xfrm>
            <a:off x="1392900" y="3164324"/>
            <a:ext cx="15862087" cy="2215991"/>
          </a:xfrm>
          <a:prstGeom prst="rect">
            <a:avLst/>
          </a:prstGeom>
        </p:spPr>
        <p:txBody>
          <a:bodyPr wrap="square" lIns="0" tIns="0" rIns="0" bIns="0" rtlCol="0" anchor="t">
            <a:spAutoFit/>
          </a:bodyPr>
          <a:lstStyle/>
          <a:p>
            <a:pPr algn="just"/>
            <a:r>
              <a:rPr lang="fr-FR" sz="3600" dirty="0"/>
              <a:t>Les machines, appelées </a:t>
            </a:r>
            <a:r>
              <a:rPr lang="fr-FR" sz="3600" dirty="0" err="1"/>
              <a:t>nodes</a:t>
            </a:r>
            <a:r>
              <a:rPr lang="fr-FR" sz="3600" dirty="0"/>
              <a:t>, sont organisées en un « anneau » (ring) : chacune est reliée à une précédente et une suivante, le tout formant une boucle</a:t>
            </a:r>
          </a:p>
          <a:p>
            <a:pPr algn="just"/>
            <a:endParaRPr lang="fr-FR" sz="3600" dirty="0"/>
          </a:p>
          <a:p>
            <a:pPr algn="just"/>
            <a:endParaRPr lang="fr-FR" sz="3600" dirty="0"/>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07</a:t>
            </a:r>
          </a:p>
        </p:txBody>
      </p:sp>
      <p:pic>
        <p:nvPicPr>
          <p:cNvPr id="3" name="Picture 2" descr="A diagram of a diagram of eyes">
            <a:extLst>
              <a:ext uri="{FF2B5EF4-FFF2-40B4-BE49-F238E27FC236}">
                <a16:creationId xmlns:a16="http://schemas.microsoft.com/office/drawing/2014/main" id="{5A2417C8-FB73-1380-333A-258D1F64A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4534598"/>
            <a:ext cx="5410200" cy="2676899"/>
          </a:xfrm>
          <a:prstGeom prst="rect">
            <a:avLst/>
          </a:prstGeom>
        </p:spPr>
      </p:pic>
      <p:sp>
        <p:nvSpPr>
          <p:cNvPr id="4" name="TextBox 3">
            <a:extLst>
              <a:ext uri="{FF2B5EF4-FFF2-40B4-BE49-F238E27FC236}">
                <a16:creationId xmlns:a16="http://schemas.microsoft.com/office/drawing/2014/main" id="{399D5E23-5E8B-30AE-9B55-B34CD2151478}"/>
              </a:ext>
            </a:extLst>
          </p:cNvPr>
          <p:cNvSpPr txBox="1"/>
          <p:nvPr/>
        </p:nvSpPr>
        <p:spPr>
          <a:xfrm>
            <a:off x="1089763" y="8037493"/>
            <a:ext cx="15163800" cy="1200329"/>
          </a:xfrm>
          <a:prstGeom prst="rect">
            <a:avLst/>
          </a:prstGeom>
          <a:noFill/>
        </p:spPr>
        <p:txBody>
          <a:bodyPr wrap="square" rtlCol="0">
            <a:spAutoFit/>
          </a:bodyPr>
          <a:lstStyle/>
          <a:p>
            <a:r>
              <a:rPr lang="fr-FR" sz="3600" dirty="0">
                <a:latin typeface="DM Sans" pitchFamily="2" charset="0"/>
              </a:rPr>
              <a:t>L’anneau est construit automatiquement, par découverte de proche en proche à partir de quelques machines initiales</a:t>
            </a:r>
          </a:p>
        </p:txBody>
      </p:sp>
    </p:spTree>
    <p:extLst>
      <p:ext uri="{BB962C8B-B14F-4D97-AF65-F5344CB8AC3E}">
        <p14:creationId xmlns:p14="http://schemas.microsoft.com/office/powerpoint/2010/main" val="357380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4CCA79DF-41D7-128D-FA3F-4B26993D394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A08B8A0F-7F91-6220-E3D2-81C2D2C625D8}"/>
              </a:ext>
            </a:extLst>
          </p:cNvPr>
          <p:cNvSpPr txBox="1"/>
          <p:nvPr/>
        </p:nvSpPr>
        <p:spPr>
          <a:xfrm>
            <a:off x="2819400" y="1399103"/>
            <a:ext cx="8077199" cy="1077218"/>
          </a:xfrm>
          <a:prstGeom prst="rect">
            <a:avLst/>
          </a:prstGeom>
        </p:spPr>
        <p:txBody>
          <a:bodyPr wrap="square" lIns="0" tIns="0" rIns="0" bIns="0" rtlCol="0" anchor="t">
            <a:spAutoFit/>
          </a:bodyPr>
          <a:lstStyle/>
          <a:p>
            <a:pPr>
              <a:lnSpc>
                <a:spcPts val="8400"/>
              </a:lnSpc>
            </a:pPr>
            <a:r>
              <a:rPr lang="en-US" sz="6000" b="1" dirty="0">
                <a:solidFill>
                  <a:srgbClr val="343434"/>
                </a:solidFill>
                <a:latin typeface="Cooper Hewitt Bold"/>
                <a:ea typeface="Cooper Hewitt Bold"/>
                <a:cs typeface="Cooper Hewitt Bold"/>
                <a:sym typeface="Cooper Hewitt Bold"/>
              </a:rPr>
              <a:t> </a:t>
            </a:r>
            <a:r>
              <a:rPr lang="en-US" sz="6000" b="1" dirty="0" err="1">
                <a:solidFill>
                  <a:srgbClr val="343434"/>
                </a:solidFill>
                <a:latin typeface="Cooper Hewitt Bold"/>
                <a:ea typeface="Cooper Hewitt Bold"/>
                <a:cs typeface="Cooper Hewitt Bold"/>
                <a:sym typeface="Cooper Hewitt Bold"/>
              </a:rPr>
              <a:t>Fonctionnalités</a:t>
            </a:r>
            <a:r>
              <a:rPr lang="en-US" sz="6000" b="1" dirty="0">
                <a:solidFill>
                  <a:srgbClr val="343434"/>
                </a:solidFill>
                <a:latin typeface="Cooper Hewitt Bold"/>
                <a:ea typeface="Cooper Hewitt Bold"/>
                <a:cs typeface="Cooper Hewitt Bold"/>
                <a:sym typeface="Cooper Hewitt Bold"/>
              </a:rPr>
              <a:t> </a:t>
            </a:r>
            <a:r>
              <a:rPr lang="en-US" sz="6000" b="1" dirty="0" err="1">
                <a:solidFill>
                  <a:srgbClr val="343434"/>
                </a:solidFill>
                <a:latin typeface="Cooper Hewitt Bold"/>
                <a:ea typeface="Cooper Hewitt Bold"/>
                <a:cs typeface="Cooper Hewitt Bold"/>
                <a:sym typeface="Cooper Hewitt Bold"/>
              </a:rPr>
              <a:t>clés</a:t>
            </a:r>
            <a:endParaRPr lang="en-US" sz="6000" b="1" dirty="0">
              <a:solidFill>
                <a:srgbClr val="343434"/>
              </a:solidFill>
              <a:latin typeface="Cooper Hewitt Bold"/>
              <a:ea typeface="Cooper Hewitt Bold"/>
              <a:cs typeface="Cooper Hewitt Bold"/>
              <a:sym typeface="Cooper Hewitt Bold"/>
            </a:endParaRPr>
          </a:p>
        </p:txBody>
      </p:sp>
      <p:sp>
        <p:nvSpPr>
          <p:cNvPr id="9" name="TextBox 9">
            <a:extLst>
              <a:ext uri="{FF2B5EF4-FFF2-40B4-BE49-F238E27FC236}">
                <a16:creationId xmlns:a16="http://schemas.microsoft.com/office/drawing/2014/main" id="{BAEC1AF4-03E1-ABF5-BFCA-FCB15491160A}"/>
              </a:ext>
            </a:extLst>
          </p:cNvPr>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a:extLst>
              <a:ext uri="{FF2B5EF4-FFF2-40B4-BE49-F238E27FC236}">
                <a16:creationId xmlns:a16="http://schemas.microsoft.com/office/drawing/2014/main" id="{136B0978-3CF8-825E-3EDD-1FF969CDE91F}"/>
              </a:ext>
            </a:extLst>
          </p:cNvPr>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a:extLst>
              <a:ext uri="{FF2B5EF4-FFF2-40B4-BE49-F238E27FC236}">
                <a16:creationId xmlns:a16="http://schemas.microsoft.com/office/drawing/2014/main" id="{AEB4F887-CE4F-00CC-41B8-E298A6735CD1}"/>
              </a:ext>
            </a:extLst>
          </p:cNvPr>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a:extLst>
              <a:ext uri="{FF2B5EF4-FFF2-40B4-BE49-F238E27FC236}">
                <a16:creationId xmlns:a16="http://schemas.microsoft.com/office/drawing/2014/main" id="{C6A9BE45-AF74-730F-5636-01793BFFD3FC}"/>
              </a:ext>
            </a:extLst>
          </p:cNvPr>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3" name="TextBox 13">
            <a:extLst>
              <a:ext uri="{FF2B5EF4-FFF2-40B4-BE49-F238E27FC236}">
                <a16:creationId xmlns:a16="http://schemas.microsoft.com/office/drawing/2014/main" id="{7EBA533F-E871-500F-C7C4-25B0017952EF}"/>
              </a:ext>
            </a:extLst>
          </p:cNvPr>
          <p:cNvSpPr txBox="1"/>
          <p:nvPr/>
        </p:nvSpPr>
        <p:spPr>
          <a:xfrm>
            <a:off x="1392900" y="3164324"/>
            <a:ext cx="15862087" cy="1661993"/>
          </a:xfrm>
          <a:prstGeom prst="rect">
            <a:avLst/>
          </a:prstGeom>
        </p:spPr>
        <p:txBody>
          <a:bodyPr wrap="square" lIns="0" tIns="0" rIns="0" bIns="0" rtlCol="0" anchor="t">
            <a:spAutoFit/>
          </a:bodyPr>
          <a:lstStyle/>
          <a:p>
            <a:pPr algn="just"/>
            <a:r>
              <a:rPr lang="fr-FR" sz="3600" dirty="0">
                <a:latin typeface="DM Sans" pitchFamily="2" charset="0"/>
              </a:rPr>
              <a:t>Les communications sont gérées d’une manière appelée </a:t>
            </a:r>
            <a:r>
              <a:rPr lang="fr-FR" sz="3600" dirty="0" err="1">
                <a:latin typeface="DM Sans" pitchFamily="2" charset="0"/>
              </a:rPr>
              <a:t>Gossip</a:t>
            </a:r>
            <a:r>
              <a:rPr lang="fr-FR" sz="3600" dirty="0">
                <a:latin typeface="DM Sans" pitchFamily="2" charset="0"/>
              </a:rPr>
              <a:t> (rumeur) : les informations vont d’un nœud à l’autre. </a:t>
            </a:r>
          </a:p>
          <a:p>
            <a:pPr algn="just"/>
            <a:endParaRPr lang="fr-FR" sz="3600" dirty="0"/>
          </a:p>
        </p:txBody>
      </p:sp>
      <p:sp>
        <p:nvSpPr>
          <p:cNvPr id="14" name="TextBox 14">
            <a:extLst>
              <a:ext uri="{FF2B5EF4-FFF2-40B4-BE49-F238E27FC236}">
                <a16:creationId xmlns:a16="http://schemas.microsoft.com/office/drawing/2014/main" id="{95AADF6B-C923-46BC-853E-A37E5099440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08</a:t>
            </a:r>
          </a:p>
        </p:txBody>
      </p:sp>
      <p:pic>
        <p:nvPicPr>
          <p:cNvPr id="3" name="Picture 2">
            <a:extLst>
              <a:ext uri="{FF2B5EF4-FFF2-40B4-BE49-F238E27FC236}">
                <a16:creationId xmlns:a16="http://schemas.microsoft.com/office/drawing/2014/main" id="{510A038D-0AFF-2C4F-6776-25A0D0BE80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23676" y="4534598"/>
            <a:ext cx="4669248" cy="2971102"/>
          </a:xfrm>
          <a:prstGeom prst="rect">
            <a:avLst/>
          </a:prstGeom>
        </p:spPr>
      </p:pic>
      <p:sp>
        <p:nvSpPr>
          <p:cNvPr id="4" name="TextBox 3">
            <a:extLst>
              <a:ext uri="{FF2B5EF4-FFF2-40B4-BE49-F238E27FC236}">
                <a16:creationId xmlns:a16="http://schemas.microsoft.com/office/drawing/2014/main" id="{9158D0B2-CE39-2D56-6BFC-86F546091EB5}"/>
              </a:ext>
            </a:extLst>
          </p:cNvPr>
          <p:cNvSpPr txBox="1"/>
          <p:nvPr/>
        </p:nvSpPr>
        <p:spPr>
          <a:xfrm>
            <a:off x="1089763" y="8037493"/>
            <a:ext cx="15163800" cy="1200329"/>
          </a:xfrm>
          <a:prstGeom prst="rect">
            <a:avLst/>
          </a:prstGeom>
          <a:noFill/>
        </p:spPr>
        <p:txBody>
          <a:bodyPr wrap="square" rtlCol="0">
            <a:spAutoFit/>
          </a:bodyPr>
          <a:lstStyle/>
          <a:p>
            <a:r>
              <a:rPr lang="fr-FR" sz="3600"/>
              <a:t>Un client dépose des données sur l’un des nœuds, elles sont dupliquées et envoyées aux nœuds concernés (voir plus loin). </a:t>
            </a:r>
            <a:endParaRPr lang="fr-FR" sz="3600" dirty="0">
              <a:latin typeface="DM Sans" pitchFamily="2" charset="0"/>
            </a:endParaRPr>
          </a:p>
        </p:txBody>
      </p:sp>
    </p:spTree>
    <p:extLst>
      <p:ext uri="{BB962C8B-B14F-4D97-AF65-F5344CB8AC3E}">
        <p14:creationId xmlns:p14="http://schemas.microsoft.com/office/powerpoint/2010/main" val="337514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A890C7F9-2F08-1946-E07C-F0C4C62A6E02}"/>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339B446B-3DD0-9767-7DC9-3735AF1BD263}"/>
              </a:ext>
            </a:extLst>
          </p:cNvPr>
          <p:cNvSpPr txBox="1"/>
          <p:nvPr/>
        </p:nvSpPr>
        <p:spPr>
          <a:xfrm>
            <a:off x="2819400" y="1399103"/>
            <a:ext cx="8773524" cy="1020985"/>
          </a:xfrm>
          <a:prstGeom prst="rect">
            <a:avLst/>
          </a:prstGeom>
        </p:spPr>
        <p:txBody>
          <a:bodyPr wrap="square" lIns="0" tIns="0" rIns="0" bIns="0" rtlCol="0" anchor="t">
            <a:spAutoFit/>
          </a:bodyPr>
          <a:lstStyle/>
          <a:p>
            <a:pPr>
              <a:lnSpc>
                <a:spcPts val="8400"/>
              </a:lnSpc>
            </a:pPr>
            <a:r>
              <a:rPr lang="fr-FR" sz="6000" dirty="0">
                <a:latin typeface="Cooper Hewitt Bold" panose="020B0604020202020204" charset="0"/>
                <a:ea typeface="Cooper Hewitt Bold" panose="020B0604020202020204" charset="0"/>
              </a:rPr>
              <a:t>Cohérence des données</a:t>
            </a:r>
            <a:endParaRPr lang="en-US" sz="6000" b="1" dirty="0">
              <a:solidFill>
                <a:srgbClr val="343434"/>
              </a:solidFill>
              <a:latin typeface="Cooper Hewitt Bold" panose="020B0604020202020204" charset="0"/>
              <a:ea typeface="Cooper Hewitt Bold" panose="020B0604020202020204" charset="0"/>
              <a:cs typeface="Cooper Hewitt Bold"/>
              <a:sym typeface="Cooper Hewitt Bold"/>
            </a:endParaRPr>
          </a:p>
        </p:txBody>
      </p:sp>
      <p:sp>
        <p:nvSpPr>
          <p:cNvPr id="9" name="TextBox 9">
            <a:extLst>
              <a:ext uri="{FF2B5EF4-FFF2-40B4-BE49-F238E27FC236}">
                <a16:creationId xmlns:a16="http://schemas.microsoft.com/office/drawing/2014/main" id="{9FCD94E4-EB84-6D9F-16B4-EC5D886438EC}"/>
              </a:ext>
            </a:extLst>
          </p:cNvPr>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0" name="TextBox 10">
            <a:extLst>
              <a:ext uri="{FF2B5EF4-FFF2-40B4-BE49-F238E27FC236}">
                <a16:creationId xmlns:a16="http://schemas.microsoft.com/office/drawing/2014/main" id="{35130C87-FCFF-3E58-0D9D-9A86A3641F7E}"/>
              </a:ext>
            </a:extLst>
          </p:cNvPr>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1" name="TextBox 11">
            <a:extLst>
              <a:ext uri="{FF2B5EF4-FFF2-40B4-BE49-F238E27FC236}">
                <a16:creationId xmlns:a16="http://schemas.microsoft.com/office/drawing/2014/main" id="{616AE1C7-FC61-D459-7921-11282AAA26E6}"/>
              </a:ext>
            </a:extLst>
          </p:cNvPr>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2" name="TextBox 12">
            <a:extLst>
              <a:ext uri="{FF2B5EF4-FFF2-40B4-BE49-F238E27FC236}">
                <a16:creationId xmlns:a16="http://schemas.microsoft.com/office/drawing/2014/main" id="{5FDDF57E-1EDD-40A1-9831-669FCEA317A0}"/>
              </a:ext>
            </a:extLst>
          </p:cNvPr>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a:extLst>
              <a:ext uri="{FF2B5EF4-FFF2-40B4-BE49-F238E27FC236}">
                <a16:creationId xmlns:a16="http://schemas.microsoft.com/office/drawing/2014/main" id="{5806F486-6F98-9946-F4BC-56B2E118E594}"/>
              </a:ext>
            </a:extLst>
          </p:cNvPr>
          <p:cNvSpPr txBox="1"/>
          <p:nvPr/>
        </p:nvSpPr>
        <p:spPr>
          <a:xfrm>
            <a:off x="162916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09</a:t>
            </a:r>
          </a:p>
        </p:txBody>
      </p:sp>
      <p:sp>
        <p:nvSpPr>
          <p:cNvPr id="4" name="TextBox 3">
            <a:extLst>
              <a:ext uri="{FF2B5EF4-FFF2-40B4-BE49-F238E27FC236}">
                <a16:creationId xmlns:a16="http://schemas.microsoft.com/office/drawing/2014/main" id="{3F333E49-E958-3B55-AEAF-2674351689E6}"/>
              </a:ext>
            </a:extLst>
          </p:cNvPr>
          <p:cNvSpPr txBox="1"/>
          <p:nvPr/>
        </p:nvSpPr>
        <p:spPr>
          <a:xfrm>
            <a:off x="1089763" y="3314700"/>
            <a:ext cx="15163800" cy="4169155"/>
          </a:xfrm>
          <a:prstGeom prst="rect">
            <a:avLst/>
          </a:prstGeom>
          <a:noFill/>
        </p:spPr>
        <p:txBody>
          <a:bodyPr wrap="square" rtlCol="0">
            <a:spAutoFit/>
          </a:bodyPr>
          <a:lstStyle/>
          <a:p>
            <a:pPr>
              <a:lnSpc>
                <a:spcPct val="150000"/>
              </a:lnSpc>
            </a:pPr>
            <a:r>
              <a:rPr lang="fr-FR" sz="3600" dirty="0"/>
              <a:t>Les mises à jour des données sont donc effectuées de proche en proche, et de manière non synchronisée. Ce modèle sans arbitre central pose un problème pour définir la cohérence des données (</a:t>
            </a:r>
            <a:r>
              <a:rPr lang="fr-FR" sz="3600" dirty="0" err="1"/>
              <a:t>consistency</a:t>
            </a:r>
            <a:r>
              <a:rPr lang="fr-FR" sz="3600" dirty="0"/>
              <a:t>). À un moment donné, il est possible que les machines n’aient pas toutes les mêmes valeurs dans les tables, le temps que les mises à jour se propagent. </a:t>
            </a:r>
            <a:endParaRPr lang="fr-FR" sz="3600" dirty="0">
              <a:latin typeface="DM Sans" pitchFamily="2" charset="0"/>
            </a:endParaRPr>
          </a:p>
        </p:txBody>
      </p:sp>
    </p:spTree>
    <p:extLst>
      <p:ext uri="{BB962C8B-B14F-4D97-AF65-F5344CB8AC3E}">
        <p14:creationId xmlns:p14="http://schemas.microsoft.com/office/powerpoint/2010/main" val="4022746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1091</TotalTime>
  <Words>1221</Words>
  <Application>Microsoft Office PowerPoint</Application>
  <PresentationFormat>Custom</PresentationFormat>
  <Paragraphs>239</Paragraphs>
  <Slides>22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Cooper Hewitt</vt:lpstr>
      <vt:lpstr>Arial</vt:lpstr>
      <vt:lpstr>Calibri</vt:lpstr>
      <vt:lpstr>Crimson Pro Bold</vt:lpstr>
      <vt:lpstr>DM Sans</vt:lpstr>
      <vt:lpstr>Open Sans</vt:lpstr>
      <vt:lpstr>Cooper Hewitt Bold</vt:lpstr>
      <vt:lpstr>Wingdings</vt:lpstr>
      <vt:lpstr>DM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Purple Illustrative Computer Technology Presentation</dc:title>
  <cp:lastModifiedBy>AYOUB BOUSSAIDI</cp:lastModifiedBy>
  <cp:revision>36</cp:revision>
  <dcterms:created xsi:type="dcterms:W3CDTF">2006-08-16T00:00:00Z</dcterms:created>
  <dcterms:modified xsi:type="dcterms:W3CDTF">2025-01-10T06:17:09Z</dcterms:modified>
  <dc:identifier>DAGZA1nWaa8</dc:identifier>
</cp:coreProperties>
</file>